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3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48" r:id="rId1"/>
    <p:sldMasterId id="2147483660" r:id="rId2"/>
  </p:sldMasterIdLst>
  <p:notesMasterIdLst>
    <p:notesMasterId r:id="rId35"/>
  </p:notesMasterIdLst>
  <p:handoutMasterIdLst>
    <p:handoutMasterId r:id="rId36"/>
  </p:handoutMasterIdLst>
  <p:sldIdLst>
    <p:sldId id="613" r:id="rId3"/>
    <p:sldId id="649" r:id="rId4"/>
    <p:sldId id="641" r:id="rId5"/>
    <p:sldId id="620" r:id="rId6"/>
    <p:sldId id="642" r:id="rId7"/>
    <p:sldId id="643" r:id="rId8"/>
    <p:sldId id="644" r:id="rId9"/>
    <p:sldId id="665" r:id="rId10"/>
    <p:sldId id="666" r:id="rId11"/>
    <p:sldId id="645" r:id="rId12"/>
    <p:sldId id="655" r:id="rId13"/>
    <p:sldId id="656" r:id="rId14"/>
    <p:sldId id="657" r:id="rId15"/>
    <p:sldId id="659" r:id="rId16"/>
    <p:sldId id="661" r:id="rId17"/>
    <p:sldId id="654" r:id="rId18"/>
    <p:sldId id="653" r:id="rId19"/>
    <p:sldId id="646" r:id="rId20"/>
    <p:sldId id="650" r:id="rId21"/>
    <p:sldId id="647" r:id="rId22"/>
    <p:sldId id="635" r:id="rId23"/>
    <p:sldId id="648" r:id="rId24"/>
    <p:sldId id="667" r:id="rId25"/>
    <p:sldId id="652" r:id="rId26"/>
    <p:sldId id="664" r:id="rId27"/>
    <p:sldId id="663" r:id="rId28"/>
    <p:sldId id="668" r:id="rId29"/>
    <p:sldId id="669" r:id="rId30"/>
    <p:sldId id="670" r:id="rId31"/>
    <p:sldId id="671" r:id="rId32"/>
    <p:sldId id="672" r:id="rId33"/>
    <p:sldId id="674" r:id="rId34"/>
  </p:sldIdLst>
  <p:sldSz cx="12192000" cy="6858000"/>
  <p:notesSz cx="6805613" cy="9939338"/>
  <p:defaultTextStyle>
    <a:defPPr>
      <a:defRPr lang="ru-RU"/>
    </a:defPPr>
    <a:lvl1pPr marL="0" algn="l" defTabSz="91426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1pPr>
    <a:lvl2pPr marL="457134" algn="l" defTabSz="91426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2pPr>
    <a:lvl3pPr marL="914268" algn="l" defTabSz="91426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3pPr>
    <a:lvl4pPr marL="1371403" algn="l" defTabSz="91426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4pPr>
    <a:lvl5pPr marL="1828534" algn="l" defTabSz="91426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5pPr>
    <a:lvl6pPr marL="2285668" algn="l" defTabSz="91426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6pPr>
    <a:lvl7pPr marL="2742802" algn="l" defTabSz="91426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7pPr>
    <a:lvl8pPr marL="3199936" algn="l" defTabSz="91426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8pPr>
    <a:lvl9pPr marL="3657071" algn="l" defTabSz="91426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37" userDrawn="1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8696B"/>
    <a:srgbClr val="FDCFD0"/>
    <a:srgbClr val="FFFFFF"/>
    <a:srgbClr val="EAEAEA"/>
    <a:srgbClr val="F2F2F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1E171933-4619-4E11-9A3F-F7608DF75F80}" styleName="Средний стиль 1 - акцент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C4B1156A-380E-4F78-BDF5-A606A8083BF9}" styleName="Средний стиль 4 - акцент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046" autoAdjust="0"/>
    <p:restoredTop sz="91239" autoAdjust="0"/>
  </p:normalViewPr>
  <p:slideViewPr>
    <p:cSldViewPr snapToGrid="0">
      <p:cViewPr>
        <p:scale>
          <a:sx n="75" d="100"/>
          <a:sy n="75" d="100"/>
        </p:scale>
        <p:origin x="-2268" y="-690"/>
      </p:cViewPr>
      <p:guideLst>
        <p:guide orient="horz" pos="2137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theme" Target="theme/theme1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handoutMaster" Target="handoutMasters/handoutMaster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0D99672-2606-4CF0-B992-6BBF7A8115D6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F41A1757-ADAF-4FB9-87DC-32ED2C55E8B0}">
      <dgm:prSet phldrT="[Текст]" custT="1">
        <dgm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dgm:style>
      </dgm:prSet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sz="4000" b="1" dirty="0" smtClean="0">
              <a:solidFill>
                <a:srgbClr val="0070C0"/>
              </a:solidFill>
              <a:latin typeface="Calibri" panose="020F0502020204030204" pitchFamily="34" charset="0"/>
            </a:rPr>
            <a:t>Состав комиссии:  </a:t>
          </a:r>
        </a:p>
      </dgm:t>
    </dgm:pt>
    <dgm:pt modelId="{0FDFCFD3-58B3-45E1-9575-B401798856CD}" type="parTrans" cxnId="{1B52D8F4-2B90-4600-97A5-4E23FA918886}">
      <dgm:prSet/>
      <dgm:spPr/>
      <dgm:t>
        <a:bodyPr/>
        <a:lstStyle/>
        <a:p>
          <a:endParaRPr lang="ru-RU"/>
        </a:p>
      </dgm:t>
    </dgm:pt>
    <dgm:pt modelId="{A68E3341-F6CD-44C6-96EB-C2A6CE47CF53}" type="sibTrans" cxnId="{1B52D8F4-2B90-4600-97A5-4E23FA918886}">
      <dgm:prSet/>
      <dgm:spPr/>
      <dgm:t>
        <a:bodyPr/>
        <a:lstStyle/>
        <a:p>
          <a:endParaRPr lang="ru-RU"/>
        </a:p>
      </dgm:t>
    </dgm:pt>
    <dgm:pt modelId="{B7F31A6C-5FB7-41A7-BE9A-EC1D62827A60}">
      <dgm:prSet phldrT="[Текст]" custT="1">
        <dgm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dgm:style>
      </dgm:prSet>
      <dgm:spPr>
        <a:solidFill>
          <a:schemeClr val="accent1">
            <a:lumMod val="40000"/>
            <a:lumOff val="60000"/>
          </a:schemeClr>
        </a:solidFill>
        <a:ln/>
      </dgm:spPr>
      <dgm:t>
        <a:bodyPr/>
        <a:lstStyle/>
        <a:p>
          <a:pPr algn="just">
            <a:lnSpc>
              <a:spcPct val="100000"/>
            </a:lnSpc>
            <a:spcAft>
              <a:spcPct val="15000"/>
            </a:spcAft>
          </a:pPr>
          <a:endParaRPr lang="ru-RU" sz="1400" dirty="0">
            <a:latin typeface="Calibri" panose="020F0502020204030204" pitchFamily="34" charset="0"/>
          </a:endParaRPr>
        </a:p>
      </dgm:t>
    </dgm:pt>
    <dgm:pt modelId="{92B0365E-ACB9-4171-92E2-F77D325F7CB4}" type="parTrans" cxnId="{BE2D0CBD-A0DD-4B18-B765-E7B6840ED13C}">
      <dgm:prSet/>
      <dgm:spPr/>
      <dgm:t>
        <a:bodyPr/>
        <a:lstStyle/>
        <a:p>
          <a:endParaRPr lang="ru-RU"/>
        </a:p>
      </dgm:t>
    </dgm:pt>
    <dgm:pt modelId="{F09AEF36-05FC-478A-99A4-1790F51D787D}" type="sibTrans" cxnId="{BE2D0CBD-A0DD-4B18-B765-E7B6840ED13C}">
      <dgm:prSet/>
      <dgm:spPr/>
      <dgm:t>
        <a:bodyPr/>
        <a:lstStyle/>
        <a:p>
          <a:endParaRPr lang="ru-RU"/>
        </a:p>
      </dgm:t>
    </dgm:pt>
    <dgm:pt modelId="{6AE4BF21-F18F-4CB4-87DB-E120DB10DC10}">
      <dgm:prSet custT="1"/>
      <dgm:spPr/>
      <dgm:t>
        <a:bodyPr/>
        <a:lstStyle/>
        <a:p>
          <a:pPr algn="just">
            <a:spcAft>
              <a:spcPct val="15000"/>
            </a:spcAft>
          </a:pPr>
          <a:r>
            <a:rPr lang="ru-RU" sz="2800" i="0" dirty="0" smtClean="0"/>
            <a:t>председатель комиссии (заместитель руководителя  учреждения) </a:t>
          </a:r>
          <a:endParaRPr lang="ru-RU" sz="2800" i="0" dirty="0"/>
        </a:p>
      </dgm:t>
    </dgm:pt>
    <dgm:pt modelId="{DE0AD627-A902-4876-BBE0-3F86C9DC4CA9}" type="parTrans" cxnId="{7036E8A5-783B-4983-9B3B-70BFDCF79AB3}">
      <dgm:prSet/>
      <dgm:spPr/>
      <dgm:t>
        <a:bodyPr/>
        <a:lstStyle/>
        <a:p>
          <a:endParaRPr lang="ru-RU"/>
        </a:p>
      </dgm:t>
    </dgm:pt>
    <dgm:pt modelId="{CC51D8B7-3F9B-4558-9F2A-4DE535C94753}" type="sibTrans" cxnId="{7036E8A5-783B-4983-9B3B-70BFDCF79AB3}">
      <dgm:prSet/>
      <dgm:spPr/>
      <dgm:t>
        <a:bodyPr/>
        <a:lstStyle/>
        <a:p>
          <a:endParaRPr lang="ru-RU"/>
        </a:p>
      </dgm:t>
    </dgm:pt>
    <dgm:pt modelId="{A5569BF3-66C3-4296-9B55-EC3AF1E53E27}">
      <dgm:prSet custT="1"/>
      <dgm:spPr/>
      <dgm:t>
        <a:bodyPr/>
        <a:lstStyle/>
        <a:p>
          <a:pPr algn="just">
            <a:spcAft>
              <a:spcPts val="0"/>
            </a:spcAft>
          </a:pPr>
          <a:endParaRPr lang="ru-RU" sz="2800" i="0" dirty="0"/>
        </a:p>
      </dgm:t>
    </dgm:pt>
    <dgm:pt modelId="{9AC31E2C-C3B1-422F-AFB0-EBF7D9D24A64}" type="parTrans" cxnId="{E4C8CA47-1F97-413D-B65F-E18CD82E0F0A}">
      <dgm:prSet/>
      <dgm:spPr/>
      <dgm:t>
        <a:bodyPr/>
        <a:lstStyle/>
        <a:p>
          <a:endParaRPr lang="ru-RU"/>
        </a:p>
      </dgm:t>
    </dgm:pt>
    <dgm:pt modelId="{EAC0C056-FE87-43E1-A4E1-33FE4ABD7C8F}" type="sibTrans" cxnId="{E4C8CA47-1F97-413D-B65F-E18CD82E0F0A}">
      <dgm:prSet/>
      <dgm:spPr/>
      <dgm:t>
        <a:bodyPr/>
        <a:lstStyle/>
        <a:p>
          <a:endParaRPr lang="ru-RU"/>
        </a:p>
      </dgm:t>
    </dgm:pt>
    <dgm:pt modelId="{5BFC1A23-D28D-4A31-9A85-5E41B7F2D660}">
      <dgm:prSet custT="1"/>
      <dgm:spPr/>
      <dgm:t>
        <a:bodyPr/>
        <a:lstStyle/>
        <a:p>
          <a:pPr algn="just">
            <a:spcAft>
              <a:spcPts val="0"/>
            </a:spcAft>
          </a:pPr>
          <a:endParaRPr lang="ru-RU" sz="2800" i="0" dirty="0"/>
        </a:p>
      </dgm:t>
    </dgm:pt>
    <dgm:pt modelId="{79552577-8BBE-4069-80AD-A00D9B161C74}" type="parTrans" cxnId="{2DB4E3B2-1C0A-4F0F-934E-6C29570B28EA}">
      <dgm:prSet/>
      <dgm:spPr/>
      <dgm:t>
        <a:bodyPr/>
        <a:lstStyle/>
        <a:p>
          <a:endParaRPr lang="ru-RU"/>
        </a:p>
      </dgm:t>
    </dgm:pt>
    <dgm:pt modelId="{88A03B0D-B009-4613-AC88-EFDCE221B179}" type="sibTrans" cxnId="{2DB4E3B2-1C0A-4F0F-934E-6C29570B28EA}">
      <dgm:prSet/>
      <dgm:spPr/>
      <dgm:t>
        <a:bodyPr/>
        <a:lstStyle/>
        <a:p>
          <a:endParaRPr lang="ru-RU"/>
        </a:p>
      </dgm:t>
    </dgm:pt>
    <dgm:pt modelId="{319C1198-932B-45AD-9035-20F7AAA17C5F}">
      <dgm:prSet custT="1"/>
      <dgm:spPr/>
      <dgm:t>
        <a:bodyPr/>
        <a:lstStyle/>
        <a:p>
          <a:pPr algn="just">
            <a:spcAft>
              <a:spcPct val="15000"/>
            </a:spcAft>
          </a:pPr>
          <a:r>
            <a:rPr lang="ru-RU" sz="2800" i="0" dirty="0" smtClean="0"/>
            <a:t>секретарь комиссии (лицо, ответственное за профилактику коррупционных и иных правонарушений) </a:t>
          </a:r>
          <a:endParaRPr lang="ru-RU" sz="2800" i="0" dirty="0"/>
        </a:p>
      </dgm:t>
    </dgm:pt>
    <dgm:pt modelId="{A9D7A3B2-87C7-4C3E-967A-FABEBE8545CD}" type="parTrans" cxnId="{2099129F-2C40-4546-B293-B0F34973C7B7}">
      <dgm:prSet/>
      <dgm:spPr/>
      <dgm:t>
        <a:bodyPr/>
        <a:lstStyle/>
        <a:p>
          <a:endParaRPr lang="ru-RU"/>
        </a:p>
      </dgm:t>
    </dgm:pt>
    <dgm:pt modelId="{552F746D-A112-4718-AB9E-98E712B6A523}" type="sibTrans" cxnId="{2099129F-2C40-4546-B293-B0F34973C7B7}">
      <dgm:prSet/>
      <dgm:spPr/>
      <dgm:t>
        <a:bodyPr/>
        <a:lstStyle/>
        <a:p>
          <a:endParaRPr lang="ru-RU"/>
        </a:p>
      </dgm:t>
    </dgm:pt>
    <dgm:pt modelId="{164AEB09-227B-4EAE-A412-DD024B610974}">
      <dgm:prSet custT="1"/>
      <dgm:spPr/>
      <dgm:t>
        <a:bodyPr/>
        <a:lstStyle/>
        <a:p>
          <a:pPr algn="just">
            <a:spcAft>
              <a:spcPts val="0"/>
            </a:spcAft>
          </a:pPr>
          <a:endParaRPr lang="ru-RU" sz="2800" i="0" dirty="0"/>
        </a:p>
      </dgm:t>
    </dgm:pt>
    <dgm:pt modelId="{EB7AAF91-9C79-4872-ABD5-874F39528D9A}" type="parTrans" cxnId="{F3DDA65C-841F-48C9-BC42-6FD7B041555F}">
      <dgm:prSet/>
      <dgm:spPr/>
      <dgm:t>
        <a:bodyPr/>
        <a:lstStyle/>
        <a:p>
          <a:endParaRPr lang="ru-RU"/>
        </a:p>
      </dgm:t>
    </dgm:pt>
    <dgm:pt modelId="{770DCB73-A61C-40C2-AA41-45A15862599D}" type="sibTrans" cxnId="{F3DDA65C-841F-48C9-BC42-6FD7B041555F}">
      <dgm:prSet/>
      <dgm:spPr/>
      <dgm:t>
        <a:bodyPr/>
        <a:lstStyle/>
        <a:p>
          <a:endParaRPr lang="ru-RU"/>
        </a:p>
      </dgm:t>
    </dgm:pt>
    <dgm:pt modelId="{A28D0BFE-F669-452F-ADB7-72C15FEF8027}">
      <dgm:prSet custT="1"/>
      <dgm:spPr/>
      <dgm:t>
        <a:bodyPr/>
        <a:lstStyle/>
        <a:p>
          <a:pPr algn="just">
            <a:spcAft>
              <a:spcPct val="15000"/>
            </a:spcAft>
          </a:pPr>
          <a:r>
            <a:rPr lang="ru-RU" sz="2800" i="0" dirty="0" smtClean="0"/>
            <a:t>другие члены комиссии </a:t>
          </a:r>
          <a:endParaRPr lang="ru-RU" sz="2800" i="0" dirty="0"/>
        </a:p>
      </dgm:t>
    </dgm:pt>
    <dgm:pt modelId="{EED23858-E03D-4366-ADEF-7B0726EA0226}" type="parTrans" cxnId="{8A2EEB9E-2FA9-41E6-BD72-CAC98B353C58}">
      <dgm:prSet/>
      <dgm:spPr/>
      <dgm:t>
        <a:bodyPr/>
        <a:lstStyle/>
        <a:p>
          <a:endParaRPr lang="ru-RU"/>
        </a:p>
      </dgm:t>
    </dgm:pt>
    <dgm:pt modelId="{9841C0D5-85B0-4FC3-B463-CF1F792908DC}" type="sibTrans" cxnId="{8A2EEB9E-2FA9-41E6-BD72-CAC98B353C58}">
      <dgm:prSet/>
      <dgm:spPr/>
      <dgm:t>
        <a:bodyPr/>
        <a:lstStyle/>
        <a:p>
          <a:endParaRPr lang="ru-RU"/>
        </a:p>
      </dgm:t>
    </dgm:pt>
    <dgm:pt modelId="{8E4EA968-60F8-46F9-8FE7-444DD03A9AB7}">
      <dgm:prSet custT="1"/>
      <dgm:spPr/>
      <dgm:t>
        <a:bodyPr/>
        <a:lstStyle/>
        <a:p>
          <a:pPr algn="l">
            <a:spcAft>
              <a:spcPct val="15000"/>
            </a:spcAft>
          </a:pPr>
          <a:endParaRPr lang="ru-RU" sz="2000" dirty="0"/>
        </a:p>
      </dgm:t>
    </dgm:pt>
    <dgm:pt modelId="{96816EFF-3F30-4A6A-9741-8CB30DADB14D}" type="parTrans" cxnId="{1A11A874-198E-4D9F-BD11-D3F749AA5228}">
      <dgm:prSet/>
      <dgm:spPr/>
      <dgm:t>
        <a:bodyPr/>
        <a:lstStyle/>
        <a:p>
          <a:endParaRPr lang="ru-RU"/>
        </a:p>
      </dgm:t>
    </dgm:pt>
    <dgm:pt modelId="{FBB26DE2-12D3-4E25-8FA3-24F0D5EEA615}" type="sibTrans" cxnId="{1A11A874-198E-4D9F-BD11-D3F749AA5228}">
      <dgm:prSet/>
      <dgm:spPr/>
      <dgm:t>
        <a:bodyPr/>
        <a:lstStyle/>
        <a:p>
          <a:endParaRPr lang="ru-RU"/>
        </a:p>
      </dgm:t>
    </dgm:pt>
    <dgm:pt modelId="{3961A149-8E31-477C-B937-7E5287764C46}">
      <dgm:prSet custT="1"/>
      <dgm:spPr/>
      <dgm:t>
        <a:bodyPr/>
        <a:lstStyle/>
        <a:p>
          <a:pPr algn="just">
            <a:spcAft>
              <a:spcPct val="15000"/>
            </a:spcAft>
          </a:pPr>
          <a:r>
            <a:rPr lang="ru-RU" sz="2800" i="0" dirty="0" smtClean="0"/>
            <a:t>заместитель председателя комиссии</a:t>
          </a:r>
          <a:endParaRPr lang="ru-RU" sz="2800" i="0" dirty="0"/>
        </a:p>
      </dgm:t>
    </dgm:pt>
    <dgm:pt modelId="{DCC20F23-B102-4E07-9FB7-0CBFA7C5CDA5}" type="sibTrans" cxnId="{9A2BD246-95E5-4806-AF88-7A140ADE5753}">
      <dgm:prSet/>
      <dgm:spPr/>
      <dgm:t>
        <a:bodyPr/>
        <a:lstStyle/>
        <a:p>
          <a:endParaRPr lang="ru-RU"/>
        </a:p>
      </dgm:t>
    </dgm:pt>
    <dgm:pt modelId="{604D9DCF-6986-4E1C-9D25-C90F242117D1}" type="parTrans" cxnId="{9A2BD246-95E5-4806-AF88-7A140ADE5753}">
      <dgm:prSet/>
      <dgm:spPr/>
      <dgm:t>
        <a:bodyPr/>
        <a:lstStyle/>
        <a:p>
          <a:endParaRPr lang="ru-RU"/>
        </a:p>
      </dgm:t>
    </dgm:pt>
    <dgm:pt modelId="{D4C46BF3-C328-4DF7-8A02-DB4D6FBF7887}" type="pres">
      <dgm:prSet presAssocID="{A0D99672-2606-4CF0-B992-6BBF7A8115D6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E32FA429-3464-4F20-893A-4FC5C150064C}" type="pres">
      <dgm:prSet presAssocID="{F41A1757-ADAF-4FB9-87DC-32ED2C55E8B0}" presName="linNode" presStyleCnt="0"/>
      <dgm:spPr/>
    </dgm:pt>
    <dgm:pt modelId="{4369A520-D874-4C2E-87F9-BEA2E739F7BB}" type="pres">
      <dgm:prSet presAssocID="{F41A1757-ADAF-4FB9-87DC-32ED2C55E8B0}" presName="parentText" presStyleLbl="node1" presStyleIdx="0" presStyleCnt="1" custScaleX="221266" custLinFactNeighborY="845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2976419-03A6-436F-A94A-DC666B1976B3}" type="pres">
      <dgm:prSet presAssocID="{F41A1757-ADAF-4FB9-87DC-32ED2C55E8B0}" presName="descendantText" presStyleLbl="alignAccFollowNode1" presStyleIdx="0" presStyleCnt="1" custScaleX="286037" custScaleY="125000" custLinFactNeighborX="51" custLinFactNeighborY="-82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F080EAA1-0B6B-4605-9620-627747AE5860}" type="presOf" srcId="{F41A1757-ADAF-4FB9-87DC-32ED2C55E8B0}" destId="{4369A520-D874-4C2E-87F9-BEA2E739F7BB}" srcOrd="0" destOrd="0" presId="urn:microsoft.com/office/officeart/2005/8/layout/vList5"/>
    <dgm:cxn modelId="{2099129F-2C40-4546-B293-B0F34973C7B7}" srcId="{F41A1757-ADAF-4FB9-87DC-32ED2C55E8B0}" destId="{319C1198-932B-45AD-9035-20F7AAA17C5F}" srcOrd="5" destOrd="0" parTransId="{A9D7A3B2-87C7-4C3E-967A-FABEBE8545CD}" sibTransId="{552F746D-A112-4718-AB9E-98E712B6A523}"/>
    <dgm:cxn modelId="{20CA6832-B271-44A0-ADC6-DF808DD88B3D}" type="presOf" srcId="{3961A149-8E31-477C-B937-7E5287764C46}" destId="{F2976419-03A6-436F-A94A-DC666B1976B3}" srcOrd="0" destOrd="3" presId="urn:microsoft.com/office/officeart/2005/8/layout/vList5"/>
    <dgm:cxn modelId="{9A2BD246-95E5-4806-AF88-7A140ADE5753}" srcId="{F41A1757-ADAF-4FB9-87DC-32ED2C55E8B0}" destId="{3961A149-8E31-477C-B937-7E5287764C46}" srcOrd="3" destOrd="0" parTransId="{604D9DCF-6986-4E1C-9D25-C90F242117D1}" sibTransId="{DCC20F23-B102-4E07-9FB7-0CBFA7C5CDA5}"/>
    <dgm:cxn modelId="{1B52D8F4-2B90-4600-97A5-4E23FA918886}" srcId="{A0D99672-2606-4CF0-B992-6BBF7A8115D6}" destId="{F41A1757-ADAF-4FB9-87DC-32ED2C55E8B0}" srcOrd="0" destOrd="0" parTransId="{0FDFCFD3-58B3-45E1-9575-B401798856CD}" sibTransId="{A68E3341-F6CD-44C6-96EB-C2A6CE47CF53}"/>
    <dgm:cxn modelId="{7036E8A5-783B-4983-9B3B-70BFDCF79AB3}" srcId="{F41A1757-ADAF-4FB9-87DC-32ED2C55E8B0}" destId="{6AE4BF21-F18F-4CB4-87DB-E120DB10DC10}" srcOrd="1" destOrd="0" parTransId="{DE0AD627-A902-4876-BBE0-3F86C9DC4CA9}" sibTransId="{CC51D8B7-3F9B-4558-9F2A-4DE535C94753}"/>
    <dgm:cxn modelId="{B1369153-19E7-442A-8344-6E6CAB0514DB}" type="presOf" srcId="{6AE4BF21-F18F-4CB4-87DB-E120DB10DC10}" destId="{F2976419-03A6-436F-A94A-DC666B1976B3}" srcOrd="0" destOrd="1" presId="urn:microsoft.com/office/officeart/2005/8/layout/vList5"/>
    <dgm:cxn modelId="{8A2EEB9E-2FA9-41E6-BD72-CAC98B353C58}" srcId="{F41A1757-ADAF-4FB9-87DC-32ED2C55E8B0}" destId="{A28D0BFE-F669-452F-ADB7-72C15FEF8027}" srcOrd="7" destOrd="0" parTransId="{EED23858-E03D-4366-ADEF-7B0726EA0226}" sibTransId="{9841C0D5-85B0-4FC3-B463-CF1F792908DC}"/>
    <dgm:cxn modelId="{E4C8CA47-1F97-413D-B65F-E18CD82E0F0A}" srcId="{F41A1757-ADAF-4FB9-87DC-32ED2C55E8B0}" destId="{A5569BF3-66C3-4296-9B55-EC3AF1E53E27}" srcOrd="2" destOrd="0" parTransId="{9AC31E2C-C3B1-422F-AFB0-EBF7D9D24A64}" sibTransId="{EAC0C056-FE87-43E1-A4E1-33FE4ABD7C8F}"/>
    <dgm:cxn modelId="{BA960CC9-9FF7-4B37-A356-7D4509B5D319}" type="presOf" srcId="{5BFC1A23-D28D-4A31-9A85-5E41B7F2D660}" destId="{F2976419-03A6-436F-A94A-DC666B1976B3}" srcOrd="0" destOrd="4" presId="urn:microsoft.com/office/officeart/2005/8/layout/vList5"/>
    <dgm:cxn modelId="{498FEA21-CC59-4C67-9A8C-12F0CA029B06}" type="presOf" srcId="{A0D99672-2606-4CF0-B992-6BBF7A8115D6}" destId="{D4C46BF3-C328-4DF7-8A02-DB4D6FBF7887}" srcOrd="0" destOrd="0" presId="urn:microsoft.com/office/officeart/2005/8/layout/vList5"/>
    <dgm:cxn modelId="{1A11A874-198E-4D9F-BD11-D3F749AA5228}" srcId="{F41A1757-ADAF-4FB9-87DC-32ED2C55E8B0}" destId="{8E4EA968-60F8-46F9-8FE7-444DD03A9AB7}" srcOrd="8" destOrd="0" parTransId="{96816EFF-3F30-4A6A-9741-8CB30DADB14D}" sibTransId="{FBB26DE2-12D3-4E25-8FA3-24F0D5EEA615}"/>
    <dgm:cxn modelId="{145236B7-2EA6-4CA0-92ED-3967C1938689}" type="presOf" srcId="{164AEB09-227B-4EAE-A412-DD024B610974}" destId="{F2976419-03A6-436F-A94A-DC666B1976B3}" srcOrd="0" destOrd="6" presId="urn:microsoft.com/office/officeart/2005/8/layout/vList5"/>
    <dgm:cxn modelId="{BE2D0CBD-A0DD-4B18-B765-E7B6840ED13C}" srcId="{F41A1757-ADAF-4FB9-87DC-32ED2C55E8B0}" destId="{B7F31A6C-5FB7-41A7-BE9A-EC1D62827A60}" srcOrd="0" destOrd="0" parTransId="{92B0365E-ACB9-4171-92E2-F77D325F7CB4}" sibTransId="{F09AEF36-05FC-478A-99A4-1790F51D787D}"/>
    <dgm:cxn modelId="{6D7288F4-B25D-40E4-A2B8-2FAD2DB086CD}" type="presOf" srcId="{319C1198-932B-45AD-9035-20F7AAA17C5F}" destId="{F2976419-03A6-436F-A94A-DC666B1976B3}" srcOrd="0" destOrd="5" presId="urn:microsoft.com/office/officeart/2005/8/layout/vList5"/>
    <dgm:cxn modelId="{AE378DEE-F765-4B0C-81EF-6448384C9E0A}" type="presOf" srcId="{B7F31A6C-5FB7-41A7-BE9A-EC1D62827A60}" destId="{F2976419-03A6-436F-A94A-DC666B1976B3}" srcOrd="0" destOrd="0" presId="urn:microsoft.com/office/officeart/2005/8/layout/vList5"/>
    <dgm:cxn modelId="{5C254E57-010C-448E-8DAA-BDFDFDF7E66B}" type="presOf" srcId="{A28D0BFE-F669-452F-ADB7-72C15FEF8027}" destId="{F2976419-03A6-436F-A94A-DC666B1976B3}" srcOrd="0" destOrd="7" presId="urn:microsoft.com/office/officeart/2005/8/layout/vList5"/>
    <dgm:cxn modelId="{F3DDA65C-841F-48C9-BC42-6FD7B041555F}" srcId="{F41A1757-ADAF-4FB9-87DC-32ED2C55E8B0}" destId="{164AEB09-227B-4EAE-A412-DD024B610974}" srcOrd="6" destOrd="0" parTransId="{EB7AAF91-9C79-4872-ABD5-874F39528D9A}" sibTransId="{770DCB73-A61C-40C2-AA41-45A15862599D}"/>
    <dgm:cxn modelId="{D374EFBD-FED8-4469-8EC4-014D7737F62B}" type="presOf" srcId="{8E4EA968-60F8-46F9-8FE7-444DD03A9AB7}" destId="{F2976419-03A6-436F-A94A-DC666B1976B3}" srcOrd="0" destOrd="8" presId="urn:microsoft.com/office/officeart/2005/8/layout/vList5"/>
    <dgm:cxn modelId="{EE8E8B93-BC32-4BFC-965C-5B9FE57A7034}" type="presOf" srcId="{A5569BF3-66C3-4296-9B55-EC3AF1E53E27}" destId="{F2976419-03A6-436F-A94A-DC666B1976B3}" srcOrd="0" destOrd="2" presId="urn:microsoft.com/office/officeart/2005/8/layout/vList5"/>
    <dgm:cxn modelId="{2DB4E3B2-1C0A-4F0F-934E-6C29570B28EA}" srcId="{F41A1757-ADAF-4FB9-87DC-32ED2C55E8B0}" destId="{5BFC1A23-D28D-4A31-9A85-5E41B7F2D660}" srcOrd="4" destOrd="0" parTransId="{79552577-8BBE-4069-80AD-A00D9B161C74}" sibTransId="{88A03B0D-B009-4613-AC88-EFDCE221B179}"/>
    <dgm:cxn modelId="{E80B9C7A-8464-43A0-8F20-90E1559F676C}" type="presParOf" srcId="{D4C46BF3-C328-4DF7-8A02-DB4D6FBF7887}" destId="{E32FA429-3464-4F20-893A-4FC5C150064C}" srcOrd="0" destOrd="0" presId="urn:microsoft.com/office/officeart/2005/8/layout/vList5"/>
    <dgm:cxn modelId="{16124B5F-E8D2-44E7-B9CA-75B221680A9A}" type="presParOf" srcId="{E32FA429-3464-4F20-893A-4FC5C150064C}" destId="{4369A520-D874-4C2E-87F9-BEA2E739F7BB}" srcOrd="0" destOrd="0" presId="urn:microsoft.com/office/officeart/2005/8/layout/vList5"/>
    <dgm:cxn modelId="{E28BBCBB-D768-4D22-A463-3C393B40A089}" type="presParOf" srcId="{E32FA429-3464-4F20-893A-4FC5C150064C}" destId="{F2976419-03A6-436F-A94A-DC666B1976B3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0D99672-2606-4CF0-B992-6BBF7A8115D6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F41A1757-ADAF-4FB9-87DC-32ED2C55E8B0}">
      <dgm:prSet phldrT="[Текст]" custT="1">
        <dgm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dgm:style>
      </dgm:prSet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sz="3200" b="1" dirty="0" smtClean="0">
              <a:solidFill>
                <a:schemeClr val="bg2">
                  <a:lumMod val="25000"/>
                </a:schemeClr>
              </a:solidFill>
              <a:latin typeface="Calibri" panose="020F0502020204030204" pitchFamily="34" charset="0"/>
            </a:rPr>
            <a:t>Декларация 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ru-RU" sz="3200" b="1" dirty="0" smtClean="0">
              <a:solidFill>
                <a:schemeClr val="bg2">
                  <a:lumMod val="25000"/>
                </a:schemeClr>
              </a:solidFill>
              <a:latin typeface="Calibri" panose="020F0502020204030204" pitchFamily="34" charset="0"/>
            </a:rPr>
            <a:t>о конфликте интересов</a:t>
          </a:r>
        </a:p>
      </dgm:t>
    </dgm:pt>
    <dgm:pt modelId="{0FDFCFD3-58B3-45E1-9575-B401798856CD}" type="parTrans" cxnId="{1B52D8F4-2B90-4600-97A5-4E23FA918886}">
      <dgm:prSet/>
      <dgm:spPr/>
      <dgm:t>
        <a:bodyPr/>
        <a:lstStyle/>
        <a:p>
          <a:endParaRPr lang="ru-RU"/>
        </a:p>
      </dgm:t>
    </dgm:pt>
    <dgm:pt modelId="{A68E3341-F6CD-44C6-96EB-C2A6CE47CF53}" type="sibTrans" cxnId="{1B52D8F4-2B90-4600-97A5-4E23FA918886}">
      <dgm:prSet/>
      <dgm:spPr/>
      <dgm:t>
        <a:bodyPr/>
        <a:lstStyle/>
        <a:p>
          <a:endParaRPr lang="ru-RU"/>
        </a:p>
      </dgm:t>
    </dgm:pt>
    <dgm:pt modelId="{B7F31A6C-5FB7-41A7-BE9A-EC1D62827A60}">
      <dgm:prSet phldrT="[Текст]" custT="1">
        <dgm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dgm:style>
      </dgm:prSet>
      <dgm:spPr>
        <a:solidFill>
          <a:schemeClr val="accent1">
            <a:lumMod val="40000"/>
            <a:lumOff val="60000"/>
          </a:schemeClr>
        </a:solidFill>
        <a:ln/>
      </dgm:spPr>
      <dgm:t>
        <a:bodyPr/>
        <a:lstStyle/>
        <a:p>
          <a:pPr algn="just">
            <a:lnSpc>
              <a:spcPct val="100000"/>
            </a:lnSpc>
          </a:pPr>
          <a:r>
            <a:rPr lang="ru-RU" sz="2800" dirty="0" smtClean="0">
              <a:sym typeface="Symbol"/>
            </a:rPr>
            <a:t>Работники учреждения (организации), чьи должности включены в Перечень должностей, замещение которых связано с коррупционным риском, при приеме на работу и ежегодно не позднее 30 сентября текущего года представляют декларацию о конфликте интересов по форме, утвержденной приказом (распоряжением) учреждения (организации)</a:t>
          </a:r>
          <a:endParaRPr lang="ru-RU" sz="2800" dirty="0">
            <a:latin typeface="Calibri" panose="020F0502020204030204" pitchFamily="34" charset="0"/>
          </a:endParaRPr>
        </a:p>
      </dgm:t>
    </dgm:pt>
    <dgm:pt modelId="{92B0365E-ACB9-4171-92E2-F77D325F7CB4}" type="parTrans" cxnId="{BE2D0CBD-A0DD-4B18-B765-E7B6840ED13C}">
      <dgm:prSet/>
      <dgm:spPr/>
      <dgm:t>
        <a:bodyPr/>
        <a:lstStyle/>
        <a:p>
          <a:endParaRPr lang="ru-RU"/>
        </a:p>
      </dgm:t>
    </dgm:pt>
    <dgm:pt modelId="{F09AEF36-05FC-478A-99A4-1790F51D787D}" type="sibTrans" cxnId="{BE2D0CBD-A0DD-4B18-B765-E7B6840ED13C}">
      <dgm:prSet/>
      <dgm:spPr/>
      <dgm:t>
        <a:bodyPr/>
        <a:lstStyle/>
        <a:p>
          <a:endParaRPr lang="ru-RU"/>
        </a:p>
      </dgm:t>
    </dgm:pt>
    <dgm:pt modelId="{D4C46BF3-C328-4DF7-8A02-DB4D6FBF7887}" type="pres">
      <dgm:prSet presAssocID="{A0D99672-2606-4CF0-B992-6BBF7A8115D6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E32FA429-3464-4F20-893A-4FC5C150064C}" type="pres">
      <dgm:prSet presAssocID="{F41A1757-ADAF-4FB9-87DC-32ED2C55E8B0}" presName="linNode" presStyleCnt="0"/>
      <dgm:spPr/>
    </dgm:pt>
    <dgm:pt modelId="{4369A520-D874-4C2E-87F9-BEA2E739F7BB}" type="pres">
      <dgm:prSet presAssocID="{F41A1757-ADAF-4FB9-87DC-32ED2C55E8B0}" presName="parentText" presStyleLbl="node1" presStyleIdx="0" presStyleCnt="1" custScaleX="180950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2976419-03A6-436F-A94A-DC666B1976B3}" type="pres">
      <dgm:prSet presAssocID="{F41A1757-ADAF-4FB9-87DC-32ED2C55E8B0}" presName="descendantText" presStyleLbl="alignAccFollowNode1" presStyleIdx="0" presStyleCnt="1" custScaleX="286037" custScaleY="125000" custLinFactNeighborX="51" custLinFactNeighborY="-82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52F47169-5AF8-4A3C-B29B-15FA19A0F3EA}" type="presOf" srcId="{A0D99672-2606-4CF0-B992-6BBF7A8115D6}" destId="{D4C46BF3-C328-4DF7-8A02-DB4D6FBF7887}" srcOrd="0" destOrd="0" presId="urn:microsoft.com/office/officeart/2005/8/layout/vList5"/>
    <dgm:cxn modelId="{B21BF3E0-8F0B-4BFC-87DF-42B93A3595F4}" type="presOf" srcId="{F41A1757-ADAF-4FB9-87DC-32ED2C55E8B0}" destId="{4369A520-D874-4C2E-87F9-BEA2E739F7BB}" srcOrd="0" destOrd="0" presId="urn:microsoft.com/office/officeart/2005/8/layout/vList5"/>
    <dgm:cxn modelId="{8878CF24-7210-40DA-901E-132A9FCF9521}" type="presOf" srcId="{B7F31A6C-5FB7-41A7-BE9A-EC1D62827A60}" destId="{F2976419-03A6-436F-A94A-DC666B1976B3}" srcOrd="0" destOrd="0" presId="urn:microsoft.com/office/officeart/2005/8/layout/vList5"/>
    <dgm:cxn modelId="{1B52D8F4-2B90-4600-97A5-4E23FA918886}" srcId="{A0D99672-2606-4CF0-B992-6BBF7A8115D6}" destId="{F41A1757-ADAF-4FB9-87DC-32ED2C55E8B0}" srcOrd="0" destOrd="0" parTransId="{0FDFCFD3-58B3-45E1-9575-B401798856CD}" sibTransId="{A68E3341-F6CD-44C6-96EB-C2A6CE47CF53}"/>
    <dgm:cxn modelId="{BE2D0CBD-A0DD-4B18-B765-E7B6840ED13C}" srcId="{F41A1757-ADAF-4FB9-87DC-32ED2C55E8B0}" destId="{B7F31A6C-5FB7-41A7-BE9A-EC1D62827A60}" srcOrd="0" destOrd="0" parTransId="{92B0365E-ACB9-4171-92E2-F77D325F7CB4}" sibTransId="{F09AEF36-05FC-478A-99A4-1790F51D787D}"/>
    <dgm:cxn modelId="{2BF6F957-3704-4262-9AA1-F261E72EEC76}" type="presParOf" srcId="{D4C46BF3-C328-4DF7-8A02-DB4D6FBF7887}" destId="{E32FA429-3464-4F20-893A-4FC5C150064C}" srcOrd="0" destOrd="0" presId="urn:microsoft.com/office/officeart/2005/8/layout/vList5"/>
    <dgm:cxn modelId="{5C71768E-8370-4B71-9691-06E099AD92DA}" type="presParOf" srcId="{E32FA429-3464-4F20-893A-4FC5C150064C}" destId="{4369A520-D874-4C2E-87F9-BEA2E739F7BB}" srcOrd="0" destOrd="0" presId="urn:microsoft.com/office/officeart/2005/8/layout/vList5"/>
    <dgm:cxn modelId="{ADABF8B3-2652-4E60-9814-A0BC0F11401C}" type="presParOf" srcId="{E32FA429-3464-4F20-893A-4FC5C150064C}" destId="{F2976419-03A6-436F-A94A-DC666B1976B3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AFFC89C0-11F9-4304-802A-43933B2F0293}" type="doc">
      <dgm:prSet loTypeId="urn:microsoft.com/office/officeart/2005/8/layout/hierarchy3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1B92F154-EF86-48AA-913B-C28CFC569F24}">
      <dgm:prSet phldrT="[Текст]"/>
      <dgm:spPr/>
      <dgm:t>
        <a:bodyPr/>
        <a:lstStyle/>
        <a:p>
          <a:r>
            <a:rPr lang="ru-RU" b="1" dirty="0" smtClean="0">
              <a:solidFill>
                <a:srgbClr val="002060"/>
              </a:solidFill>
            </a:rPr>
            <a:t>Организация - участник закупки </a:t>
          </a:r>
          <a:endParaRPr lang="ru-RU" b="1" dirty="0"/>
        </a:p>
      </dgm:t>
    </dgm:pt>
    <dgm:pt modelId="{171B2A07-1253-49D3-B4DD-328AA10BE197}" type="parTrans" cxnId="{73834D15-7428-4F39-82F8-C1A2465EFEAF}">
      <dgm:prSet/>
      <dgm:spPr/>
      <dgm:t>
        <a:bodyPr/>
        <a:lstStyle/>
        <a:p>
          <a:endParaRPr lang="ru-RU"/>
        </a:p>
      </dgm:t>
    </dgm:pt>
    <dgm:pt modelId="{EC13C961-419B-4F1D-A797-86EA506B69B0}" type="sibTrans" cxnId="{73834D15-7428-4F39-82F8-C1A2465EFEAF}">
      <dgm:prSet/>
      <dgm:spPr/>
      <dgm:t>
        <a:bodyPr/>
        <a:lstStyle/>
        <a:p>
          <a:endParaRPr lang="ru-RU"/>
        </a:p>
      </dgm:t>
    </dgm:pt>
    <dgm:pt modelId="{CEBE5C9D-1504-4902-9C29-B28D95E71CF7}">
      <dgm:prSet phldrT="[Текст]"/>
      <dgm:spPr/>
      <dgm:t>
        <a:bodyPr/>
        <a:lstStyle/>
        <a:p>
          <a:r>
            <a:rPr lang="ru-RU" b="1" dirty="0" smtClean="0"/>
            <a:t>Руководитель организации</a:t>
          </a:r>
          <a:endParaRPr lang="ru-RU" b="1" dirty="0"/>
        </a:p>
      </dgm:t>
    </dgm:pt>
    <dgm:pt modelId="{702628FE-CA9F-4090-A3DD-748903797678}" type="parTrans" cxnId="{BC35D85F-55D6-4AD2-BB0C-75649E20A5C5}">
      <dgm:prSet/>
      <dgm:spPr/>
      <dgm:t>
        <a:bodyPr/>
        <a:lstStyle/>
        <a:p>
          <a:endParaRPr lang="ru-RU"/>
        </a:p>
      </dgm:t>
    </dgm:pt>
    <dgm:pt modelId="{196B46AF-7BAC-4569-AB48-0947F05E567A}" type="sibTrans" cxnId="{BC35D85F-55D6-4AD2-BB0C-75649E20A5C5}">
      <dgm:prSet/>
      <dgm:spPr/>
      <dgm:t>
        <a:bodyPr/>
        <a:lstStyle/>
        <a:p>
          <a:endParaRPr lang="ru-RU"/>
        </a:p>
      </dgm:t>
    </dgm:pt>
    <dgm:pt modelId="{82E4A9FE-73AD-4C14-80C0-E68A40F219AA}">
      <dgm:prSet phldrT="[Текст]"/>
      <dgm:spPr/>
      <dgm:t>
        <a:bodyPr/>
        <a:lstStyle/>
        <a:p>
          <a:r>
            <a:rPr lang="ru-RU" b="1" dirty="0" smtClean="0"/>
            <a:t>Учредитель организации</a:t>
          </a:r>
        </a:p>
      </dgm:t>
    </dgm:pt>
    <dgm:pt modelId="{D95F24A9-B867-4C46-9282-82C3D981348B}" type="parTrans" cxnId="{97B8E772-0966-4599-B5B4-69F2FD4409F6}">
      <dgm:prSet/>
      <dgm:spPr/>
      <dgm:t>
        <a:bodyPr/>
        <a:lstStyle/>
        <a:p>
          <a:endParaRPr lang="ru-RU"/>
        </a:p>
      </dgm:t>
    </dgm:pt>
    <dgm:pt modelId="{4F881099-70F7-41BD-8090-5D8074F13699}" type="sibTrans" cxnId="{97B8E772-0966-4599-B5B4-69F2FD4409F6}">
      <dgm:prSet/>
      <dgm:spPr/>
      <dgm:t>
        <a:bodyPr/>
        <a:lstStyle/>
        <a:p>
          <a:endParaRPr lang="ru-RU"/>
        </a:p>
      </dgm:t>
    </dgm:pt>
    <dgm:pt modelId="{86CD31D0-2D68-4CE5-829F-FCA84A9DEB3D}">
      <dgm:prSet phldrT="[Текст]"/>
      <dgm:spPr/>
      <dgm:t>
        <a:bodyPr/>
        <a:lstStyle/>
        <a:p>
          <a:r>
            <a:rPr lang="ru-RU" b="1" dirty="0" smtClean="0">
              <a:solidFill>
                <a:schemeClr val="tx1"/>
              </a:solidFill>
            </a:rPr>
            <a:t>Заместитель руководителя</a:t>
          </a:r>
          <a:r>
            <a:rPr lang="ru-RU" b="1" dirty="0" smtClean="0"/>
            <a:t> </a:t>
          </a:r>
          <a:r>
            <a:rPr lang="ru-RU" b="1" dirty="0" smtClean="0">
              <a:solidFill>
                <a:schemeClr val="tx1"/>
              </a:solidFill>
            </a:rPr>
            <a:t>учреждения</a:t>
          </a:r>
          <a:endParaRPr lang="ru-RU" dirty="0"/>
        </a:p>
      </dgm:t>
    </dgm:pt>
    <dgm:pt modelId="{FEFB2056-F14B-4C77-89C8-1366861561EB}" type="parTrans" cxnId="{A6E01B2F-4483-4062-BAF2-110B3B7779C7}">
      <dgm:prSet/>
      <dgm:spPr/>
      <dgm:t>
        <a:bodyPr/>
        <a:lstStyle/>
        <a:p>
          <a:endParaRPr lang="ru-RU"/>
        </a:p>
      </dgm:t>
    </dgm:pt>
    <dgm:pt modelId="{9F1A3997-5087-451D-B305-FE4F1D59BFFC}" type="sibTrans" cxnId="{A6E01B2F-4483-4062-BAF2-110B3B7779C7}">
      <dgm:prSet/>
      <dgm:spPr/>
      <dgm:t>
        <a:bodyPr/>
        <a:lstStyle/>
        <a:p>
          <a:endParaRPr lang="ru-RU"/>
        </a:p>
      </dgm:t>
    </dgm:pt>
    <dgm:pt modelId="{4D6B5539-E831-43A9-ADFB-63A5DDCC3DC6}">
      <dgm:prSet phldrT="[Текст]"/>
      <dgm:spPr/>
      <dgm:t>
        <a:bodyPr/>
        <a:lstStyle/>
        <a:p>
          <a:r>
            <a:rPr lang="ru-RU" b="1" dirty="0" smtClean="0"/>
            <a:t>Лица, участвующие в осуществлении закупок</a:t>
          </a:r>
          <a:endParaRPr lang="ru-RU" b="1" dirty="0"/>
        </a:p>
      </dgm:t>
    </dgm:pt>
    <dgm:pt modelId="{035B58A2-959A-4CE9-826E-FCA7EDEDC924}" type="parTrans" cxnId="{C44B8BD1-A1AB-40BC-AE0A-503FB02A5B04}">
      <dgm:prSet/>
      <dgm:spPr/>
      <dgm:t>
        <a:bodyPr/>
        <a:lstStyle/>
        <a:p>
          <a:endParaRPr lang="ru-RU"/>
        </a:p>
      </dgm:t>
    </dgm:pt>
    <dgm:pt modelId="{DF5486B9-CB51-4641-9A25-82E0C2ECB40A}" type="sibTrans" cxnId="{C44B8BD1-A1AB-40BC-AE0A-503FB02A5B04}">
      <dgm:prSet/>
      <dgm:spPr/>
      <dgm:t>
        <a:bodyPr/>
        <a:lstStyle/>
        <a:p>
          <a:endParaRPr lang="ru-RU"/>
        </a:p>
      </dgm:t>
    </dgm:pt>
    <dgm:pt modelId="{8CE42466-E0EC-4635-A55F-294AB0C1D83F}">
      <dgm:prSet phldrT="[Текст]"/>
      <dgm:spPr/>
      <dgm:t>
        <a:bodyPr/>
        <a:lstStyle/>
        <a:p>
          <a:r>
            <a:rPr lang="ru-RU" b="1" dirty="0" smtClean="0">
              <a:solidFill>
                <a:schemeClr val="tx1"/>
              </a:solidFill>
            </a:rPr>
            <a:t>Руководитель</a:t>
          </a:r>
          <a:r>
            <a:rPr lang="ru-RU" b="1" dirty="0" smtClean="0"/>
            <a:t> </a:t>
          </a:r>
          <a:r>
            <a:rPr lang="ru-RU" b="1" dirty="0" smtClean="0">
              <a:solidFill>
                <a:schemeClr val="tx1"/>
              </a:solidFill>
            </a:rPr>
            <a:t>учреждения</a:t>
          </a:r>
          <a:endParaRPr lang="ru-RU" b="1" dirty="0">
            <a:solidFill>
              <a:schemeClr val="tx1"/>
            </a:solidFill>
          </a:endParaRPr>
        </a:p>
      </dgm:t>
    </dgm:pt>
    <dgm:pt modelId="{4C648C3F-17BC-4BE1-B559-B1C0EE8967A5}" type="sibTrans" cxnId="{EE2393E0-3816-417C-8BDF-24E7B4BA88AF}">
      <dgm:prSet/>
      <dgm:spPr/>
      <dgm:t>
        <a:bodyPr/>
        <a:lstStyle/>
        <a:p>
          <a:endParaRPr lang="ru-RU"/>
        </a:p>
      </dgm:t>
    </dgm:pt>
    <dgm:pt modelId="{7B773468-3970-4B81-B5E6-2A80162EA24E}" type="parTrans" cxnId="{EE2393E0-3816-417C-8BDF-24E7B4BA88AF}">
      <dgm:prSet/>
      <dgm:spPr/>
      <dgm:t>
        <a:bodyPr/>
        <a:lstStyle/>
        <a:p>
          <a:endParaRPr lang="ru-RU"/>
        </a:p>
      </dgm:t>
    </dgm:pt>
    <dgm:pt modelId="{3DAAB259-D124-4454-98DE-927AB9D92B21}" type="pres">
      <dgm:prSet presAssocID="{AFFC89C0-11F9-4304-802A-43933B2F0293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43E8E46B-3DE7-4178-B66B-D2A70755619E}" type="pres">
      <dgm:prSet presAssocID="{1B92F154-EF86-48AA-913B-C28CFC569F24}" presName="root" presStyleCnt="0"/>
      <dgm:spPr/>
    </dgm:pt>
    <dgm:pt modelId="{FEC6AB60-082C-4FA9-BA71-1F4C158D03D2}" type="pres">
      <dgm:prSet presAssocID="{1B92F154-EF86-48AA-913B-C28CFC569F24}" presName="rootComposite" presStyleCnt="0"/>
      <dgm:spPr/>
    </dgm:pt>
    <dgm:pt modelId="{B09CD53E-5F8E-4545-9D2B-49E1F60A9D73}" type="pres">
      <dgm:prSet presAssocID="{1B92F154-EF86-48AA-913B-C28CFC569F24}" presName="rootText" presStyleLbl="node1" presStyleIdx="0" presStyleCnt="2" custLinFactNeighborX="-59001" custLinFactNeighborY="-4425"/>
      <dgm:spPr/>
      <dgm:t>
        <a:bodyPr/>
        <a:lstStyle/>
        <a:p>
          <a:endParaRPr lang="ru-RU"/>
        </a:p>
      </dgm:t>
    </dgm:pt>
    <dgm:pt modelId="{197D048F-6BB2-4D73-BEC6-08D454E1491A}" type="pres">
      <dgm:prSet presAssocID="{1B92F154-EF86-48AA-913B-C28CFC569F24}" presName="rootConnector" presStyleLbl="node1" presStyleIdx="0" presStyleCnt="2"/>
      <dgm:spPr/>
      <dgm:t>
        <a:bodyPr/>
        <a:lstStyle/>
        <a:p>
          <a:endParaRPr lang="ru-RU"/>
        </a:p>
      </dgm:t>
    </dgm:pt>
    <dgm:pt modelId="{1FC8CE71-A459-4FA4-8E22-22C4DE370AA7}" type="pres">
      <dgm:prSet presAssocID="{1B92F154-EF86-48AA-913B-C28CFC569F24}" presName="childShape" presStyleCnt="0"/>
      <dgm:spPr/>
    </dgm:pt>
    <dgm:pt modelId="{12336191-D9BF-4548-B270-83279F4F377C}" type="pres">
      <dgm:prSet presAssocID="{702628FE-CA9F-4090-A3DD-748903797678}" presName="Name13" presStyleLbl="parChTrans1D2" presStyleIdx="0" presStyleCnt="4"/>
      <dgm:spPr/>
      <dgm:t>
        <a:bodyPr/>
        <a:lstStyle/>
        <a:p>
          <a:endParaRPr lang="ru-RU"/>
        </a:p>
      </dgm:t>
    </dgm:pt>
    <dgm:pt modelId="{04C30A09-8B12-4E89-9874-AB21FAED3107}" type="pres">
      <dgm:prSet presAssocID="{CEBE5C9D-1504-4902-9C29-B28D95E71CF7}" presName="childText" presStyleLbl="bgAcc1" presStyleIdx="0" presStyleCnt="4" custLinFactNeighborX="-60627" custLinFactNeighborY="-538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0E5288A-9CD3-43F1-B265-EB0263364AA9}" type="pres">
      <dgm:prSet presAssocID="{D95F24A9-B867-4C46-9282-82C3D981348B}" presName="Name13" presStyleLbl="parChTrans1D2" presStyleIdx="1" presStyleCnt="4"/>
      <dgm:spPr/>
      <dgm:t>
        <a:bodyPr/>
        <a:lstStyle/>
        <a:p>
          <a:endParaRPr lang="ru-RU"/>
        </a:p>
      </dgm:t>
    </dgm:pt>
    <dgm:pt modelId="{4C798B53-BB9E-4C9D-90BF-DC81D5F4DE7C}" type="pres">
      <dgm:prSet presAssocID="{82E4A9FE-73AD-4C14-80C0-E68A40F219AA}" presName="childText" presStyleLbl="bgAcc1" presStyleIdx="1" presStyleCnt="4" custLinFactNeighborX="-59185" custLinFactNeighborY="-1308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AE7DF0B-7ACD-4B64-A4D5-879617BFC7A3}" type="pres">
      <dgm:prSet presAssocID="{8CE42466-E0EC-4635-A55F-294AB0C1D83F}" presName="root" presStyleCnt="0"/>
      <dgm:spPr/>
    </dgm:pt>
    <dgm:pt modelId="{F2F4D84A-B591-469E-AFCA-1A40131B5250}" type="pres">
      <dgm:prSet presAssocID="{8CE42466-E0EC-4635-A55F-294AB0C1D83F}" presName="rootComposite" presStyleCnt="0"/>
      <dgm:spPr/>
    </dgm:pt>
    <dgm:pt modelId="{78224647-2F9E-4803-A38D-36B8CB134F67}" type="pres">
      <dgm:prSet presAssocID="{8CE42466-E0EC-4635-A55F-294AB0C1D83F}" presName="rootText" presStyleLbl="node1" presStyleIdx="1" presStyleCnt="2" custLinFactNeighborX="73027" custLinFactNeighborY="715"/>
      <dgm:spPr/>
      <dgm:t>
        <a:bodyPr/>
        <a:lstStyle/>
        <a:p>
          <a:endParaRPr lang="ru-RU"/>
        </a:p>
      </dgm:t>
    </dgm:pt>
    <dgm:pt modelId="{8274DAB8-9056-4F99-ADEF-E1991E5346CF}" type="pres">
      <dgm:prSet presAssocID="{8CE42466-E0EC-4635-A55F-294AB0C1D83F}" presName="rootConnector" presStyleLbl="node1" presStyleIdx="1" presStyleCnt="2"/>
      <dgm:spPr/>
      <dgm:t>
        <a:bodyPr/>
        <a:lstStyle/>
        <a:p>
          <a:endParaRPr lang="ru-RU"/>
        </a:p>
      </dgm:t>
    </dgm:pt>
    <dgm:pt modelId="{6D49A1DB-0AD6-433B-A65C-465A3386A501}" type="pres">
      <dgm:prSet presAssocID="{8CE42466-E0EC-4635-A55F-294AB0C1D83F}" presName="childShape" presStyleCnt="0"/>
      <dgm:spPr/>
    </dgm:pt>
    <dgm:pt modelId="{31B95505-73DD-4849-BCD3-7477E80C7D74}" type="pres">
      <dgm:prSet presAssocID="{FEFB2056-F14B-4C77-89C8-1366861561EB}" presName="Name13" presStyleLbl="parChTrans1D2" presStyleIdx="2" presStyleCnt="4"/>
      <dgm:spPr/>
      <dgm:t>
        <a:bodyPr/>
        <a:lstStyle/>
        <a:p>
          <a:endParaRPr lang="ru-RU"/>
        </a:p>
      </dgm:t>
    </dgm:pt>
    <dgm:pt modelId="{86436654-841E-4E00-9F64-80D921B7789B}" type="pres">
      <dgm:prSet presAssocID="{86CD31D0-2D68-4CE5-829F-FCA84A9DEB3D}" presName="childText" presStyleLbl="bgAcc1" presStyleIdx="2" presStyleCnt="4" custScaleX="163230" custLinFactNeighborX="94936" custLinFactNeighborY="-940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D4E1BE8-99A1-4E02-BB0A-76264FD27141}" type="pres">
      <dgm:prSet presAssocID="{035B58A2-959A-4CE9-826E-FCA7EDEDC924}" presName="Name13" presStyleLbl="parChTrans1D2" presStyleIdx="3" presStyleCnt="4"/>
      <dgm:spPr/>
      <dgm:t>
        <a:bodyPr/>
        <a:lstStyle/>
        <a:p>
          <a:endParaRPr lang="ru-RU"/>
        </a:p>
      </dgm:t>
    </dgm:pt>
    <dgm:pt modelId="{B28EFCDB-1C57-4BFA-B794-1139B5BA125D}" type="pres">
      <dgm:prSet presAssocID="{4D6B5539-E831-43A9-ADFB-63A5DDCC3DC6}" presName="childText" presStyleLbl="bgAcc1" presStyleIdx="3" presStyleCnt="4" custScaleX="167304" custLinFactNeighborX="95203" custLinFactNeighborY="-1017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2C218D73-762B-4EB9-B095-CD47DA1F8657}" type="presOf" srcId="{8CE42466-E0EC-4635-A55F-294AB0C1D83F}" destId="{8274DAB8-9056-4F99-ADEF-E1991E5346CF}" srcOrd="1" destOrd="0" presId="urn:microsoft.com/office/officeart/2005/8/layout/hierarchy3"/>
    <dgm:cxn modelId="{2CE33CFE-07D7-43BA-B3E0-3E51D1B989CA}" type="presOf" srcId="{86CD31D0-2D68-4CE5-829F-FCA84A9DEB3D}" destId="{86436654-841E-4E00-9F64-80D921B7789B}" srcOrd="0" destOrd="0" presId="urn:microsoft.com/office/officeart/2005/8/layout/hierarchy3"/>
    <dgm:cxn modelId="{BC35D85F-55D6-4AD2-BB0C-75649E20A5C5}" srcId="{1B92F154-EF86-48AA-913B-C28CFC569F24}" destId="{CEBE5C9D-1504-4902-9C29-B28D95E71CF7}" srcOrd="0" destOrd="0" parTransId="{702628FE-CA9F-4090-A3DD-748903797678}" sibTransId="{196B46AF-7BAC-4569-AB48-0947F05E567A}"/>
    <dgm:cxn modelId="{4696AC89-A9BC-4BC2-985C-89C4311B0B4D}" type="presOf" srcId="{FEFB2056-F14B-4C77-89C8-1366861561EB}" destId="{31B95505-73DD-4849-BCD3-7477E80C7D74}" srcOrd="0" destOrd="0" presId="urn:microsoft.com/office/officeart/2005/8/layout/hierarchy3"/>
    <dgm:cxn modelId="{5C54477A-50E4-45DA-BA0B-118EECBEA87B}" type="presOf" srcId="{CEBE5C9D-1504-4902-9C29-B28D95E71CF7}" destId="{04C30A09-8B12-4E89-9874-AB21FAED3107}" srcOrd="0" destOrd="0" presId="urn:microsoft.com/office/officeart/2005/8/layout/hierarchy3"/>
    <dgm:cxn modelId="{5CEE150A-E06E-40F7-8C3A-586A590EA206}" type="presOf" srcId="{D95F24A9-B867-4C46-9282-82C3D981348B}" destId="{10E5288A-9CD3-43F1-B265-EB0263364AA9}" srcOrd="0" destOrd="0" presId="urn:microsoft.com/office/officeart/2005/8/layout/hierarchy3"/>
    <dgm:cxn modelId="{EE2393E0-3816-417C-8BDF-24E7B4BA88AF}" srcId="{AFFC89C0-11F9-4304-802A-43933B2F0293}" destId="{8CE42466-E0EC-4635-A55F-294AB0C1D83F}" srcOrd="1" destOrd="0" parTransId="{7B773468-3970-4B81-B5E6-2A80162EA24E}" sibTransId="{4C648C3F-17BC-4BE1-B559-B1C0EE8967A5}"/>
    <dgm:cxn modelId="{5E2C9FE7-FB92-4E8F-9C9E-6B3247CCA179}" type="presOf" srcId="{702628FE-CA9F-4090-A3DD-748903797678}" destId="{12336191-D9BF-4548-B270-83279F4F377C}" srcOrd="0" destOrd="0" presId="urn:microsoft.com/office/officeart/2005/8/layout/hierarchy3"/>
    <dgm:cxn modelId="{96A06D75-9280-4A88-89B8-E7AE25C46C36}" type="presOf" srcId="{1B92F154-EF86-48AA-913B-C28CFC569F24}" destId="{B09CD53E-5F8E-4545-9D2B-49E1F60A9D73}" srcOrd="0" destOrd="0" presId="urn:microsoft.com/office/officeart/2005/8/layout/hierarchy3"/>
    <dgm:cxn modelId="{73834D15-7428-4F39-82F8-C1A2465EFEAF}" srcId="{AFFC89C0-11F9-4304-802A-43933B2F0293}" destId="{1B92F154-EF86-48AA-913B-C28CFC569F24}" srcOrd="0" destOrd="0" parTransId="{171B2A07-1253-49D3-B4DD-328AA10BE197}" sibTransId="{EC13C961-419B-4F1D-A797-86EA506B69B0}"/>
    <dgm:cxn modelId="{93F4D815-8102-40C2-8DD1-BED97AB85FFD}" type="presOf" srcId="{AFFC89C0-11F9-4304-802A-43933B2F0293}" destId="{3DAAB259-D124-4454-98DE-927AB9D92B21}" srcOrd="0" destOrd="0" presId="urn:microsoft.com/office/officeart/2005/8/layout/hierarchy3"/>
    <dgm:cxn modelId="{A6E01B2F-4483-4062-BAF2-110B3B7779C7}" srcId="{8CE42466-E0EC-4635-A55F-294AB0C1D83F}" destId="{86CD31D0-2D68-4CE5-829F-FCA84A9DEB3D}" srcOrd="0" destOrd="0" parTransId="{FEFB2056-F14B-4C77-89C8-1366861561EB}" sibTransId="{9F1A3997-5087-451D-B305-FE4F1D59BFFC}"/>
    <dgm:cxn modelId="{350919AF-24CF-4F46-9641-1E94FC5BBB1A}" type="presOf" srcId="{82E4A9FE-73AD-4C14-80C0-E68A40F219AA}" destId="{4C798B53-BB9E-4C9D-90BF-DC81D5F4DE7C}" srcOrd="0" destOrd="0" presId="urn:microsoft.com/office/officeart/2005/8/layout/hierarchy3"/>
    <dgm:cxn modelId="{C44B8BD1-A1AB-40BC-AE0A-503FB02A5B04}" srcId="{8CE42466-E0EC-4635-A55F-294AB0C1D83F}" destId="{4D6B5539-E831-43A9-ADFB-63A5DDCC3DC6}" srcOrd="1" destOrd="0" parTransId="{035B58A2-959A-4CE9-826E-FCA7EDEDC924}" sibTransId="{DF5486B9-CB51-4641-9A25-82E0C2ECB40A}"/>
    <dgm:cxn modelId="{07E2771F-75F5-43E9-BB4E-F623A224F219}" type="presOf" srcId="{035B58A2-959A-4CE9-826E-FCA7EDEDC924}" destId="{2D4E1BE8-99A1-4E02-BB0A-76264FD27141}" srcOrd="0" destOrd="0" presId="urn:microsoft.com/office/officeart/2005/8/layout/hierarchy3"/>
    <dgm:cxn modelId="{97B8E772-0966-4599-B5B4-69F2FD4409F6}" srcId="{1B92F154-EF86-48AA-913B-C28CFC569F24}" destId="{82E4A9FE-73AD-4C14-80C0-E68A40F219AA}" srcOrd="1" destOrd="0" parTransId="{D95F24A9-B867-4C46-9282-82C3D981348B}" sibTransId="{4F881099-70F7-41BD-8090-5D8074F13699}"/>
    <dgm:cxn modelId="{EF3936F2-CFCC-49E4-87D2-2C937D3EC2C2}" type="presOf" srcId="{8CE42466-E0EC-4635-A55F-294AB0C1D83F}" destId="{78224647-2F9E-4803-A38D-36B8CB134F67}" srcOrd="0" destOrd="0" presId="urn:microsoft.com/office/officeart/2005/8/layout/hierarchy3"/>
    <dgm:cxn modelId="{5EC432EE-8C94-480E-9ACE-0C9D1AF6CE81}" type="presOf" srcId="{1B92F154-EF86-48AA-913B-C28CFC569F24}" destId="{197D048F-6BB2-4D73-BEC6-08D454E1491A}" srcOrd="1" destOrd="0" presId="urn:microsoft.com/office/officeart/2005/8/layout/hierarchy3"/>
    <dgm:cxn modelId="{C270A4E3-5705-4ADF-9894-B1A643A0114A}" type="presOf" srcId="{4D6B5539-E831-43A9-ADFB-63A5DDCC3DC6}" destId="{B28EFCDB-1C57-4BFA-B794-1139B5BA125D}" srcOrd="0" destOrd="0" presId="urn:microsoft.com/office/officeart/2005/8/layout/hierarchy3"/>
    <dgm:cxn modelId="{739C5A00-6385-4BDF-B66E-A0346733BA86}" type="presParOf" srcId="{3DAAB259-D124-4454-98DE-927AB9D92B21}" destId="{43E8E46B-3DE7-4178-B66B-D2A70755619E}" srcOrd="0" destOrd="0" presId="urn:microsoft.com/office/officeart/2005/8/layout/hierarchy3"/>
    <dgm:cxn modelId="{0671DCBA-FB3D-4D92-B9F2-7AB056F5FF3B}" type="presParOf" srcId="{43E8E46B-3DE7-4178-B66B-D2A70755619E}" destId="{FEC6AB60-082C-4FA9-BA71-1F4C158D03D2}" srcOrd="0" destOrd="0" presId="urn:microsoft.com/office/officeart/2005/8/layout/hierarchy3"/>
    <dgm:cxn modelId="{B94414A4-B8B2-4ABC-8D62-E28B88124C3B}" type="presParOf" srcId="{FEC6AB60-082C-4FA9-BA71-1F4C158D03D2}" destId="{B09CD53E-5F8E-4545-9D2B-49E1F60A9D73}" srcOrd="0" destOrd="0" presId="urn:microsoft.com/office/officeart/2005/8/layout/hierarchy3"/>
    <dgm:cxn modelId="{B0A8DCAF-5F7D-4B69-8BE4-28B49ECA839D}" type="presParOf" srcId="{FEC6AB60-082C-4FA9-BA71-1F4C158D03D2}" destId="{197D048F-6BB2-4D73-BEC6-08D454E1491A}" srcOrd="1" destOrd="0" presId="urn:microsoft.com/office/officeart/2005/8/layout/hierarchy3"/>
    <dgm:cxn modelId="{1EBF4193-5D42-4231-895F-58C942899BDE}" type="presParOf" srcId="{43E8E46B-3DE7-4178-B66B-D2A70755619E}" destId="{1FC8CE71-A459-4FA4-8E22-22C4DE370AA7}" srcOrd="1" destOrd="0" presId="urn:microsoft.com/office/officeart/2005/8/layout/hierarchy3"/>
    <dgm:cxn modelId="{D7EAAD39-A77C-470D-AF1D-C073AE7B3708}" type="presParOf" srcId="{1FC8CE71-A459-4FA4-8E22-22C4DE370AA7}" destId="{12336191-D9BF-4548-B270-83279F4F377C}" srcOrd="0" destOrd="0" presId="urn:microsoft.com/office/officeart/2005/8/layout/hierarchy3"/>
    <dgm:cxn modelId="{FAF4346E-D99B-448D-A700-3A794D8FBA61}" type="presParOf" srcId="{1FC8CE71-A459-4FA4-8E22-22C4DE370AA7}" destId="{04C30A09-8B12-4E89-9874-AB21FAED3107}" srcOrd="1" destOrd="0" presId="urn:microsoft.com/office/officeart/2005/8/layout/hierarchy3"/>
    <dgm:cxn modelId="{DEEB0B37-8F7A-46E9-B822-3AB6EC793DED}" type="presParOf" srcId="{1FC8CE71-A459-4FA4-8E22-22C4DE370AA7}" destId="{10E5288A-9CD3-43F1-B265-EB0263364AA9}" srcOrd="2" destOrd="0" presId="urn:microsoft.com/office/officeart/2005/8/layout/hierarchy3"/>
    <dgm:cxn modelId="{F2C04380-BE52-4E90-9C12-948B4D4B263A}" type="presParOf" srcId="{1FC8CE71-A459-4FA4-8E22-22C4DE370AA7}" destId="{4C798B53-BB9E-4C9D-90BF-DC81D5F4DE7C}" srcOrd="3" destOrd="0" presId="urn:microsoft.com/office/officeart/2005/8/layout/hierarchy3"/>
    <dgm:cxn modelId="{BD5A934D-D2D6-44AD-A911-D50B27CCBD99}" type="presParOf" srcId="{3DAAB259-D124-4454-98DE-927AB9D92B21}" destId="{3AE7DF0B-7ACD-4B64-A4D5-879617BFC7A3}" srcOrd="1" destOrd="0" presId="urn:microsoft.com/office/officeart/2005/8/layout/hierarchy3"/>
    <dgm:cxn modelId="{9D316E34-D3AC-48CD-8F21-323647A03B54}" type="presParOf" srcId="{3AE7DF0B-7ACD-4B64-A4D5-879617BFC7A3}" destId="{F2F4D84A-B591-469E-AFCA-1A40131B5250}" srcOrd="0" destOrd="0" presId="urn:microsoft.com/office/officeart/2005/8/layout/hierarchy3"/>
    <dgm:cxn modelId="{7C51CD3D-638F-4458-8A4F-C9E988D27635}" type="presParOf" srcId="{F2F4D84A-B591-469E-AFCA-1A40131B5250}" destId="{78224647-2F9E-4803-A38D-36B8CB134F67}" srcOrd="0" destOrd="0" presId="urn:microsoft.com/office/officeart/2005/8/layout/hierarchy3"/>
    <dgm:cxn modelId="{697122DD-1E8B-4A8D-91DA-A9417EDE47D2}" type="presParOf" srcId="{F2F4D84A-B591-469E-AFCA-1A40131B5250}" destId="{8274DAB8-9056-4F99-ADEF-E1991E5346CF}" srcOrd="1" destOrd="0" presId="urn:microsoft.com/office/officeart/2005/8/layout/hierarchy3"/>
    <dgm:cxn modelId="{F5736A81-50CD-4DF7-A5DD-22747AAEBD73}" type="presParOf" srcId="{3AE7DF0B-7ACD-4B64-A4D5-879617BFC7A3}" destId="{6D49A1DB-0AD6-433B-A65C-465A3386A501}" srcOrd="1" destOrd="0" presId="urn:microsoft.com/office/officeart/2005/8/layout/hierarchy3"/>
    <dgm:cxn modelId="{24B3C7D7-4BF6-40C4-9D9E-4886BF5B3D15}" type="presParOf" srcId="{6D49A1DB-0AD6-433B-A65C-465A3386A501}" destId="{31B95505-73DD-4849-BCD3-7477E80C7D74}" srcOrd="0" destOrd="0" presId="urn:microsoft.com/office/officeart/2005/8/layout/hierarchy3"/>
    <dgm:cxn modelId="{AB81132E-628D-4E07-8DFE-B3E3D5A18165}" type="presParOf" srcId="{6D49A1DB-0AD6-433B-A65C-465A3386A501}" destId="{86436654-841E-4E00-9F64-80D921B7789B}" srcOrd="1" destOrd="0" presId="urn:microsoft.com/office/officeart/2005/8/layout/hierarchy3"/>
    <dgm:cxn modelId="{621058C8-0FB9-42D9-B586-A0CB7726D5BC}" type="presParOf" srcId="{6D49A1DB-0AD6-433B-A65C-465A3386A501}" destId="{2D4E1BE8-99A1-4E02-BB0A-76264FD27141}" srcOrd="2" destOrd="0" presId="urn:microsoft.com/office/officeart/2005/8/layout/hierarchy3"/>
    <dgm:cxn modelId="{5D8FFE60-C802-4080-A394-2FC66E05D845}" type="presParOf" srcId="{6D49A1DB-0AD6-433B-A65C-465A3386A501}" destId="{B28EFCDB-1C57-4BFA-B794-1139B5BA125D}" srcOrd="3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2976419-03A6-436F-A94A-DC666B1976B3}">
      <dsp:nvSpPr>
        <dsp:cNvPr id="0" name=""/>
        <dsp:cNvSpPr/>
      </dsp:nvSpPr>
      <dsp:spPr>
        <a:xfrm rot="5400000">
          <a:off x="4794211" y="-1479003"/>
          <a:ext cx="4650521" cy="7608528"/>
        </a:xfrm>
        <a:prstGeom prst="round2SameRect">
          <a:avLst/>
        </a:prstGeom>
        <a:solidFill>
          <a:schemeClr val="accent1">
            <a:lumMod val="40000"/>
            <a:lumOff val="60000"/>
          </a:schemeClr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hemeClr val="accent3"/>
        </a:lnRef>
        <a:fillRef idx="3">
          <a:schemeClr val="accent3"/>
        </a:fillRef>
        <a:effectRef idx="3">
          <a:schemeClr val="accent3"/>
        </a:effectRef>
        <a:fontRef idx="minor">
          <a:schemeClr val="lt1"/>
        </a:fontRef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14300" lvl="1" indent="-114300" algn="just" defTabSz="622300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ru-RU" sz="1400" kern="1200" dirty="0">
            <a:latin typeface="Calibri" panose="020F0502020204030204" pitchFamily="34" charset="0"/>
          </a:endParaRPr>
        </a:p>
        <a:p>
          <a:pPr marL="285750" lvl="1" indent="-285750" algn="just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800" i="0" kern="1200" dirty="0" smtClean="0"/>
            <a:t>председатель комиссии (заместитель руководителя  учреждения) </a:t>
          </a:r>
          <a:endParaRPr lang="ru-RU" sz="2800" i="0" kern="1200" dirty="0"/>
        </a:p>
        <a:p>
          <a:pPr marL="285750" lvl="1" indent="-285750" algn="just" defTabSz="1244600">
            <a:lnSpc>
              <a:spcPct val="90000"/>
            </a:lnSpc>
            <a:spcBef>
              <a:spcPct val="0"/>
            </a:spcBef>
            <a:spcAft>
              <a:spcPts val="0"/>
            </a:spcAft>
            <a:buChar char="••"/>
          </a:pPr>
          <a:endParaRPr lang="ru-RU" sz="2800" i="0" kern="1200" dirty="0"/>
        </a:p>
        <a:p>
          <a:pPr marL="285750" lvl="1" indent="-285750" algn="just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800" i="0" kern="1200" dirty="0" smtClean="0"/>
            <a:t>заместитель председателя комиссии</a:t>
          </a:r>
          <a:endParaRPr lang="ru-RU" sz="2800" i="0" kern="1200" dirty="0"/>
        </a:p>
        <a:p>
          <a:pPr marL="285750" lvl="1" indent="-285750" algn="just" defTabSz="1244600">
            <a:lnSpc>
              <a:spcPct val="90000"/>
            </a:lnSpc>
            <a:spcBef>
              <a:spcPct val="0"/>
            </a:spcBef>
            <a:spcAft>
              <a:spcPts val="0"/>
            </a:spcAft>
            <a:buChar char="••"/>
          </a:pPr>
          <a:endParaRPr lang="ru-RU" sz="2800" i="0" kern="1200" dirty="0"/>
        </a:p>
        <a:p>
          <a:pPr marL="285750" lvl="1" indent="-285750" algn="just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800" i="0" kern="1200" dirty="0" smtClean="0"/>
            <a:t>секретарь комиссии (лицо, ответственное за профилактику коррупционных и иных правонарушений) </a:t>
          </a:r>
          <a:endParaRPr lang="ru-RU" sz="2800" i="0" kern="1200" dirty="0"/>
        </a:p>
        <a:p>
          <a:pPr marL="285750" lvl="1" indent="-285750" algn="just" defTabSz="1244600">
            <a:lnSpc>
              <a:spcPct val="90000"/>
            </a:lnSpc>
            <a:spcBef>
              <a:spcPct val="0"/>
            </a:spcBef>
            <a:spcAft>
              <a:spcPts val="0"/>
            </a:spcAft>
            <a:buChar char="••"/>
          </a:pPr>
          <a:endParaRPr lang="ru-RU" sz="2800" i="0" kern="1200" dirty="0"/>
        </a:p>
        <a:p>
          <a:pPr marL="285750" lvl="1" indent="-285750" algn="just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800" i="0" kern="1200" dirty="0" smtClean="0"/>
            <a:t>другие члены комиссии </a:t>
          </a:r>
          <a:endParaRPr lang="ru-RU" sz="2800" i="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ru-RU" sz="2000" kern="1200" dirty="0"/>
        </a:p>
      </dsp:txBody>
      <dsp:txXfrm rot="-5400000">
        <a:off x="3315208" y="227020"/>
        <a:ext cx="7381508" cy="4196481"/>
      </dsp:txXfrm>
    </dsp:sp>
    <dsp:sp modelId="{4369A520-D874-4C2E-87F9-BEA2E739F7BB}">
      <dsp:nvSpPr>
        <dsp:cNvPr id="0" name=""/>
        <dsp:cNvSpPr/>
      </dsp:nvSpPr>
      <dsp:spPr>
        <a:xfrm>
          <a:off x="3776" y="4545"/>
          <a:ext cx="3310668" cy="4650521"/>
        </a:xfrm>
        <a:prstGeom prst="roundRect">
          <a:avLst/>
        </a:prstGeom>
        <a:gradFill rotWithShape="1">
          <a:gsLst>
            <a:gs pos="0">
              <a:schemeClr val="accent6">
                <a:lumMod val="110000"/>
                <a:satMod val="105000"/>
                <a:tint val="67000"/>
              </a:schemeClr>
            </a:gs>
            <a:gs pos="50000">
              <a:schemeClr val="accent6">
                <a:lumMod val="105000"/>
                <a:satMod val="103000"/>
                <a:tint val="73000"/>
              </a:schemeClr>
            </a:gs>
            <a:gs pos="100000">
              <a:schemeClr val="accent6">
                <a:lumMod val="105000"/>
                <a:satMod val="109000"/>
                <a:tint val="81000"/>
              </a:schemeClr>
            </a:gs>
          </a:gsLst>
          <a:lin ang="5400000" scaled="0"/>
        </a:gradFill>
        <a:ln w="6350" cap="flat" cmpd="sng" algn="ctr">
          <a:solidFill>
            <a:schemeClr val="accent6"/>
          </a:solidFill>
          <a:prstDash val="solid"/>
          <a:miter lim="800000"/>
        </a:ln>
        <a:effectLst/>
      </dsp:spPr>
      <dsp:style>
        <a:lnRef idx="1">
          <a:schemeClr val="accent6"/>
        </a:lnRef>
        <a:fillRef idx="2">
          <a:schemeClr val="accent6"/>
        </a:fillRef>
        <a:effectRef idx="1">
          <a:schemeClr val="accent6"/>
        </a:effectRef>
        <a:fontRef idx="minor">
          <a:schemeClr val="dk1"/>
        </a:fontRef>
      </dsp:style>
      <dsp:txBody>
        <a:bodyPr spcFirstLastPara="0" vert="horz" wrap="square" lIns="152400" tIns="76200" rIns="152400" bIns="76200" numCol="1" spcCol="1270" anchor="ctr" anchorCtr="0">
          <a:noAutofit/>
        </a:bodyPr>
        <a:lstStyle/>
        <a:p>
          <a:pPr lvl="0" algn="ctr" defTabSz="17780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ru-RU" sz="4000" b="1" kern="1200" dirty="0" smtClean="0">
              <a:solidFill>
                <a:srgbClr val="0070C0"/>
              </a:solidFill>
              <a:latin typeface="Calibri" panose="020F0502020204030204" pitchFamily="34" charset="0"/>
            </a:rPr>
            <a:t>Состав комиссии:  </a:t>
          </a:r>
        </a:p>
      </dsp:txBody>
      <dsp:txXfrm>
        <a:off x="165389" y="166158"/>
        <a:ext cx="2987442" cy="432729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2976419-03A6-436F-A94A-DC666B1976B3}">
      <dsp:nvSpPr>
        <dsp:cNvPr id="0" name=""/>
        <dsp:cNvSpPr/>
      </dsp:nvSpPr>
      <dsp:spPr>
        <a:xfrm rot="5400000">
          <a:off x="4505807" y="-1617098"/>
          <a:ext cx="4879149" cy="8113347"/>
        </a:xfrm>
        <a:prstGeom prst="round2SameRect">
          <a:avLst/>
        </a:prstGeom>
        <a:solidFill>
          <a:schemeClr val="accent1">
            <a:lumMod val="40000"/>
            <a:lumOff val="60000"/>
          </a:schemeClr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hemeClr val="accent3"/>
        </a:lnRef>
        <a:fillRef idx="3">
          <a:schemeClr val="accent3"/>
        </a:fillRef>
        <a:effectRef idx="3">
          <a:schemeClr val="accent3"/>
        </a:effectRef>
        <a:fontRef idx="minor">
          <a:schemeClr val="lt1"/>
        </a:fontRef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85750" lvl="1" indent="-285750" algn="just" defTabSz="1244600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800" kern="1200" dirty="0" smtClean="0">
              <a:sym typeface="Symbol"/>
            </a:rPr>
            <a:t>Работники учреждения (организации), чьи должности включены в Перечень должностей, замещение которых связано с коррупционным риском, при приеме на работу и ежегодно не позднее 30 сентября текущего года представляют декларацию о конфликте интересов по форме, утвержденной приказом (распоряжением) учреждения (организации)</a:t>
          </a:r>
          <a:endParaRPr lang="ru-RU" sz="2800" kern="1200" dirty="0">
            <a:latin typeface="Calibri" panose="020F0502020204030204" pitchFamily="34" charset="0"/>
          </a:endParaRPr>
        </a:p>
      </dsp:txBody>
      <dsp:txXfrm rot="-5400000">
        <a:off x="2888708" y="238181"/>
        <a:ext cx="7875167" cy="4402789"/>
      </dsp:txXfrm>
    </dsp:sp>
    <dsp:sp modelId="{4369A520-D874-4C2E-87F9-BEA2E739F7BB}">
      <dsp:nvSpPr>
        <dsp:cNvPr id="0" name=""/>
        <dsp:cNvSpPr/>
      </dsp:nvSpPr>
      <dsp:spPr>
        <a:xfrm>
          <a:off x="814" y="2384"/>
          <a:ext cx="2887081" cy="4879149"/>
        </a:xfrm>
        <a:prstGeom prst="roundRect">
          <a:avLst/>
        </a:prstGeom>
        <a:gradFill rotWithShape="1">
          <a:gsLst>
            <a:gs pos="0">
              <a:schemeClr val="accent6">
                <a:lumMod val="110000"/>
                <a:satMod val="105000"/>
                <a:tint val="67000"/>
              </a:schemeClr>
            </a:gs>
            <a:gs pos="50000">
              <a:schemeClr val="accent6">
                <a:lumMod val="105000"/>
                <a:satMod val="103000"/>
                <a:tint val="73000"/>
              </a:schemeClr>
            </a:gs>
            <a:gs pos="100000">
              <a:schemeClr val="accent6">
                <a:lumMod val="105000"/>
                <a:satMod val="109000"/>
                <a:tint val="81000"/>
              </a:schemeClr>
            </a:gs>
          </a:gsLst>
          <a:lin ang="5400000" scaled="0"/>
        </a:gradFill>
        <a:ln w="6350" cap="flat" cmpd="sng" algn="ctr">
          <a:solidFill>
            <a:schemeClr val="accent6"/>
          </a:solidFill>
          <a:prstDash val="solid"/>
          <a:miter lim="800000"/>
        </a:ln>
        <a:effectLst/>
      </dsp:spPr>
      <dsp:style>
        <a:lnRef idx="1">
          <a:schemeClr val="accent6"/>
        </a:lnRef>
        <a:fillRef idx="2">
          <a:schemeClr val="accent6"/>
        </a:fillRef>
        <a:effectRef idx="1">
          <a:schemeClr val="accent6"/>
        </a:effectRef>
        <a:fontRef idx="minor">
          <a:schemeClr val="dk1"/>
        </a:fontRef>
      </dsp:style>
      <dsp:txBody>
        <a:bodyPr spcFirstLastPara="0" vert="horz" wrap="square" lIns="121920" tIns="60960" rIns="121920" bIns="60960" numCol="1" spcCol="1270" anchor="ctr" anchorCtr="0">
          <a:noAutofit/>
        </a:bodyPr>
        <a:lstStyle/>
        <a:p>
          <a:pPr lvl="0" algn="ctr" defTabSz="14224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ru-RU" sz="3200" b="1" kern="1200" dirty="0" smtClean="0">
              <a:solidFill>
                <a:schemeClr val="bg2">
                  <a:lumMod val="25000"/>
                </a:schemeClr>
              </a:solidFill>
              <a:latin typeface="Calibri" panose="020F0502020204030204" pitchFamily="34" charset="0"/>
            </a:rPr>
            <a:t>Декларация </a:t>
          </a:r>
        </a:p>
        <a:p>
          <a:pPr lvl="0" algn="ctr" defTabSz="14224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ru-RU" sz="3200" b="1" kern="1200" dirty="0" smtClean="0">
              <a:solidFill>
                <a:schemeClr val="bg2">
                  <a:lumMod val="25000"/>
                </a:schemeClr>
              </a:solidFill>
              <a:latin typeface="Calibri" panose="020F0502020204030204" pitchFamily="34" charset="0"/>
            </a:rPr>
            <a:t>о конфликте интересов</a:t>
          </a:r>
        </a:p>
      </dsp:txBody>
      <dsp:txXfrm>
        <a:off x="141750" y="143320"/>
        <a:ext cx="2605209" cy="459727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09CD53E-5F8E-4545-9D2B-49E1F60A9D73}">
      <dsp:nvSpPr>
        <dsp:cNvPr id="0" name=""/>
        <dsp:cNvSpPr/>
      </dsp:nvSpPr>
      <dsp:spPr>
        <a:xfrm>
          <a:off x="288177" y="0"/>
          <a:ext cx="2478162" cy="123908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33020" rIns="49530" bIns="3302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600" b="1" kern="1200" dirty="0" smtClean="0">
              <a:solidFill>
                <a:srgbClr val="002060"/>
              </a:solidFill>
            </a:rPr>
            <a:t>Организация - участник закупки </a:t>
          </a:r>
          <a:endParaRPr lang="ru-RU" sz="2600" b="1" kern="1200" dirty="0"/>
        </a:p>
      </dsp:txBody>
      <dsp:txXfrm>
        <a:off x="324468" y="36291"/>
        <a:ext cx="2405580" cy="1166499"/>
      </dsp:txXfrm>
    </dsp:sp>
    <dsp:sp modelId="{12336191-D9BF-4548-B270-83279F4F377C}">
      <dsp:nvSpPr>
        <dsp:cNvPr id="0" name=""/>
        <dsp:cNvSpPr/>
      </dsp:nvSpPr>
      <dsp:spPr>
        <a:xfrm>
          <a:off x="535993" y="1239081"/>
          <a:ext cx="508008" cy="86324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63248"/>
              </a:lnTo>
              <a:lnTo>
                <a:pt x="508008" y="863248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4C30A09-8B12-4E89-9874-AB21FAED3107}">
      <dsp:nvSpPr>
        <dsp:cNvPr id="0" name=""/>
        <dsp:cNvSpPr/>
      </dsp:nvSpPr>
      <dsp:spPr>
        <a:xfrm>
          <a:off x="1044002" y="1482788"/>
          <a:ext cx="1982530" cy="123908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3815" tIns="29210" rIns="43815" bIns="2921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b="1" kern="1200" dirty="0" smtClean="0"/>
            <a:t>Руководитель организации</a:t>
          </a:r>
          <a:endParaRPr lang="ru-RU" sz="2300" b="1" kern="1200" dirty="0"/>
        </a:p>
      </dsp:txBody>
      <dsp:txXfrm>
        <a:off x="1080293" y="1519079"/>
        <a:ext cx="1909948" cy="1166499"/>
      </dsp:txXfrm>
    </dsp:sp>
    <dsp:sp modelId="{10E5288A-9CD3-43F1-B265-EB0263364AA9}">
      <dsp:nvSpPr>
        <dsp:cNvPr id="0" name=""/>
        <dsp:cNvSpPr/>
      </dsp:nvSpPr>
      <dsp:spPr>
        <a:xfrm>
          <a:off x="535993" y="1239081"/>
          <a:ext cx="536596" cy="231675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316752"/>
              </a:lnTo>
              <a:lnTo>
                <a:pt x="536596" y="2316752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C798B53-BB9E-4C9D-90BF-DC81D5F4DE7C}">
      <dsp:nvSpPr>
        <dsp:cNvPr id="0" name=""/>
        <dsp:cNvSpPr/>
      </dsp:nvSpPr>
      <dsp:spPr>
        <a:xfrm>
          <a:off x="1072590" y="2936293"/>
          <a:ext cx="1982530" cy="123908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3815" tIns="29210" rIns="43815" bIns="2921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b="1" kern="1200" dirty="0" smtClean="0"/>
            <a:t>Учредитель организации</a:t>
          </a:r>
        </a:p>
      </dsp:txBody>
      <dsp:txXfrm>
        <a:off x="1108881" y="2972584"/>
        <a:ext cx="1909948" cy="1166499"/>
      </dsp:txXfrm>
    </dsp:sp>
    <dsp:sp modelId="{78224647-2F9E-4803-A38D-36B8CB134F67}">
      <dsp:nvSpPr>
        <dsp:cNvPr id="0" name=""/>
        <dsp:cNvSpPr/>
      </dsp:nvSpPr>
      <dsp:spPr>
        <a:xfrm>
          <a:off x="6657749" y="9521"/>
          <a:ext cx="2478162" cy="123908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33020" rIns="49530" bIns="3302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600" b="1" kern="1200" dirty="0" smtClean="0">
              <a:solidFill>
                <a:schemeClr val="tx1"/>
              </a:solidFill>
            </a:rPr>
            <a:t>Руководитель</a:t>
          </a:r>
          <a:r>
            <a:rPr lang="ru-RU" sz="2600" b="1" kern="1200" dirty="0" smtClean="0"/>
            <a:t> </a:t>
          </a:r>
          <a:r>
            <a:rPr lang="ru-RU" sz="2600" b="1" kern="1200" dirty="0" smtClean="0">
              <a:solidFill>
                <a:schemeClr val="tx1"/>
              </a:solidFill>
            </a:rPr>
            <a:t>учреждения</a:t>
          </a:r>
          <a:endParaRPr lang="ru-RU" sz="2600" b="1" kern="1200" dirty="0">
            <a:solidFill>
              <a:schemeClr val="tx1"/>
            </a:solidFill>
          </a:endParaRPr>
        </a:p>
      </dsp:txBody>
      <dsp:txXfrm>
        <a:off x="6694040" y="45812"/>
        <a:ext cx="2405580" cy="1166499"/>
      </dsp:txXfrm>
    </dsp:sp>
    <dsp:sp modelId="{31B95505-73DD-4849-BCD3-7477E80C7D74}">
      <dsp:nvSpPr>
        <dsp:cNvPr id="0" name=""/>
        <dsp:cNvSpPr/>
      </dsp:nvSpPr>
      <dsp:spPr>
        <a:xfrm>
          <a:off x="6905565" y="1248602"/>
          <a:ext cx="269175" cy="80396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03965"/>
              </a:lnTo>
              <a:lnTo>
                <a:pt x="269175" y="803965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6436654-841E-4E00-9F64-80D921B7789B}">
      <dsp:nvSpPr>
        <dsp:cNvPr id="0" name=""/>
        <dsp:cNvSpPr/>
      </dsp:nvSpPr>
      <dsp:spPr>
        <a:xfrm>
          <a:off x="7174741" y="1433027"/>
          <a:ext cx="3236083" cy="123908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3815" tIns="29210" rIns="43815" bIns="2921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b="1" kern="1200" dirty="0" smtClean="0">
              <a:solidFill>
                <a:schemeClr val="tx1"/>
              </a:solidFill>
            </a:rPr>
            <a:t>Заместитель руководителя</a:t>
          </a:r>
          <a:r>
            <a:rPr lang="ru-RU" sz="2300" b="1" kern="1200" dirty="0" smtClean="0"/>
            <a:t> </a:t>
          </a:r>
          <a:r>
            <a:rPr lang="ru-RU" sz="2300" b="1" kern="1200" dirty="0" smtClean="0">
              <a:solidFill>
                <a:schemeClr val="tx1"/>
              </a:solidFill>
            </a:rPr>
            <a:t>учреждения</a:t>
          </a:r>
          <a:endParaRPr lang="ru-RU" sz="2300" kern="1200" dirty="0"/>
        </a:p>
      </dsp:txBody>
      <dsp:txXfrm>
        <a:off x="7211032" y="1469318"/>
        <a:ext cx="3163501" cy="1166499"/>
      </dsp:txXfrm>
    </dsp:sp>
    <dsp:sp modelId="{2D4E1BE8-99A1-4E02-BB0A-76264FD27141}">
      <dsp:nvSpPr>
        <dsp:cNvPr id="0" name=""/>
        <dsp:cNvSpPr/>
      </dsp:nvSpPr>
      <dsp:spPr>
        <a:xfrm>
          <a:off x="6905565" y="1248602"/>
          <a:ext cx="188406" cy="234325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343251"/>
              </a:lnTo>
              <a:lnTo>
                <a:pt x="188406" y="2343251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28EFCDB-1C57-4BFA-B794-1139B5BA125D}">
      <dsp:nvSpPr>
        <dsp:cNvPr id="0" name=""/>
        <dsp:cNvSpPr/>
      </dsp:nvSpPr>
      <dsp:spPr>
        <a:xfrm>
          <a:off x="7093972" y="2972313"/>
          <a:ext cx="3316852" cy="123908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3815" tIns="29210" rIns="43815" bIns="2921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b="1" kern="1200" dirty="0" smtClean="0"/>
            <a:t>Лица, участвующие в осуществлении закупок</a:t>
          </a:r>
          <a:endParaRPr lang="ru-RU" sz="2300" b="1" kern="1200" dirty="0"/>
        </a:p>
      </dsp:txBody>
      <dsp:txXfrm>
        <a:off x="7130263" y="3008604"/>
        <a:ext cx="3244270" cy="116649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2"/>
            <a:ext cx="2949575" cy="498474"/>
          </a:xfrm>
          <a:prstGeom prst="rect">
            <a:avLst/>
          </a:prstGeom>
        </p:spPr>
        <p:txBody>
          <a:bodyPr vert="horz" lIns="91439" tIns="45720" rIns="91439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54451" y="2"/>
            <a:ext cx="2949575" cy="498474"/>
          </a:xfrm>
          <a:prstGeom prst="rect">
            <a:avLst/>
          </a:prstGeom>
        </p:spPr>
        <p:txBody>
          <a:bodyPr vert="horz" lIns="91439" tIns="45720" rIns="91439" bIns="45720" rtlCol="0"/>
          <a:lstStyle>
            <a:lvl1pPr algn="r">
              <a:defRPr sz="1200"/>
            </a:lvl1pPr>
          </a:lstStyle>
          <a:p>
            <a:fld id="{CC991DAE-59F0-4EE8-B143-310E7B6E750C}" type="datetimeFigureOut">
              <a:rPr lang="ru-RU" smtClean="0"/>
              <a:pPr/>
              <a:t>07.08.2025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1" y="9440864"/>
            <a:ext cx="2949575" cy="498474"/>
          </a:xfrm>
          <a:prstGeom prst="rect">
            <a:avLst/>
          </a:prstGeom>
        </p:spPr>
        <p:txBody>
          <a:bodyPr vert="horz" lIns="91439" tIns="45720" rIns="91439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54451" y="9440864"/>
            <a:ext cx="2949575" cy="498474"/>
          </a:xfrm>
          <a:prstGeom prst="rect">
            <a:avLst/>
          </a:prstGeom>
        </p:spPr>
        <p:txBody>
          <a:bodyPr vert="horz" lIns="91439" tIns="45720" rIns="91439" bIns="45720" rtlCol="0" anchor="b"/>
          <a:lstStyle>
            <a:lvl1pPr algn="r">
              <a:defRPr sz="1200"/>
            </a:lvl1pPr>
          </a:lstStyle>
          <a:p>
            <a:fld id="{66ABE879-7013-4CF6-BFE0-243F47E63B13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7916448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2" y="4"/>
            <a:ext cx="2949099" cy="498693"/>
          </a:xfrm>
          <a:prstGeom prst="rect">
            <a:avLst/>
          </a:prstGeom>
        </p:spPr>
        <p:txBody>
          <a:bodyPr vert="horz" lIns="91424" tIns="45712" rIns="91424" bIns="45712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4940" y="4"/>
            <a:ext cx="2949099" cy="498693"/>
          </a:xfrm>
          <a:prstGeom prst="rect">
            <a:avLst/>
          </a:prstGeom>
        </p:spPr>
        <p:txBody>
          <a:bodyPr vert="horz" lIns="91424" tIns="45712" rIns="91424" bIns="45712" rtlCol="0"/>
          <a:lstStyle>
            <a:lvl1pPr algn="r">
              <a:defRPr sz="1200"/>
            </a:lvl1pPr>
          </a:lstStyle>
          <a:p>
            <a:fld id="{61EBA740-8F53-4D2F-850E-9DA3C22D37EA}" type="datetimeFigureOut">
              <a:rPr lang="ru-RU" smtClean="0"/>
              <a:pPr/>
              <a:t>07.08.2025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20688" y="1241425"/>
            <a:ext cx="5964237" cy="33559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24" tIns="45712" rIns="91424" bIns="45712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0562" y="4783308"/>
            <a:ext cx="5444490" cy="3913614"/>
          </a:xfrm>
          <a:prstGeom prst="rect">
            <a:avLst/>
          </a:prstGeom>
        </p:spPr>
        <p:txBody>
          <a:bodyPr vert="horz" lIns="91424" tIns="45712" rIns="91424" bIns="45712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2" y="9440648"/>
            <a:ext cx="2949099" cy="498692"/>
          </a:xfrm>
          <a:prstGeom prst="rect">
            <a:avLst/>
          </a:prstGeom>
        </p:spPr>
        <p:txBody>
          <a:bodyPr vert="horz" lIns="91424" tIns="45712" rIns="91424" bIns="45712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4940" y="9440648"/>
            <a:ext cx="2949099" cy="498692"/>
          </a:xfrm>
          <a:prstGeom prst="rect">
            <a:avLst/>
          </a:prstGeom>
        </p:spPr>
        <p:txBody>
          <a:bodyPr vert="horz" lIns="91424" tIns="45712" rIns="91424" bIns="45712" rtlCol="0" anchor="b"/>
          <a:lstStyle>
            <a:lvl1pPr algn="r">
              <a:defRPr sz="1200"/>
            </a:lvl1pPr>
          </a:lstStyle>
          <a:p>
            <a:fld id="{72AB91AC-F021-4BDD-B911-C95536680DF2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376410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268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134" algn="l" defTabSz="914268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268" algn="l" defTabSz="914268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403" algn="l" defTabSz="914268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534" algn="l" defTabSz="914268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5668" algn="l" defTabSz="914268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2802" algn="l" defTabSz="914268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199936" algn="l" defTabSz="914268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071" algn="l" defTabSz="914268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460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ru-RU" dirty="0" smtClean="0"/>
          </a:p>
        </p:txBody>
      </p:sp>
      <p:sp>
        <p:nvSpPr>
          <p:cNvPr id="2" name="Номер слайда 1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660D2344-8280-4BA3-A281-698241AEDE5A}" type="slidenum">
              <a:rPr lang="en-GB" smtClean="0"/>
              <a:pPr>
                <a:defRPr/>
              </a:pPr>
              <a:t>1</a:t>
            </a:fld>
            <a:endParaRPr lang="en-GB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pPr>
              <a:defRPr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6297979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2881313" y="857250"/>
            <a:ext cx="4108450" cy="23114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1B9BE-FBC8-48F8-9E31-CFAAD3874743}" type="slidenum">
              <a:rPr lang="ru-RU" smtClean="0"/>
              <a:pPr/>
              <a:t>10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3917645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2881313" y="857250"/>
            <a:ext cx="4108450" cy="23114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1B9BE-FBC8-48F8-9E31-CFAAD3874743}" type="slidenum">
              <a:rPr lang="ru-RU" smtClean="0"/>
              <a:pPr/>
              <a:t>11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3917645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2881313" y="857250"/>
            <a:ext cx="4108450" cy="23114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1B9BE-FBC8-48F8-9E31-CFAAD3874743}" type="slidenum">
              <a:rPr lang="ru-RU" smtClean="0"/>
              <a:pPr/>
              <a:t>12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3917645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660D2344-8280-4BA3-A281-698241AEDE5A}" type="slidenum">
              <a:rPr lang="en-GB" smtClean="0">
                <a:solidFill>
                  <a:prstClr val="black"/>
                </a:solidFill>
              </a:rPr>
              <a:pPr>
                <a:defRPr/>
              </a:pPr>
              <a:t>13</a:t>
            </a:fld>
            <a:endParaRPr lang="en-GB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430965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1B9BE-FBC8-48F8-9E31-CFAAD3874743}" type="slidenum">
              <a:rPr lang="ru-RU" smtClean="0"/>
              <a:pPr/>
              <a:t>14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3603829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420688" y="1241425"/>
            <a:ext cx="5964237" cy="3355975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idx="10"/>
          </p:nvPr>
        </p:nvSpPr>
        <p:spPr/>
        <p:txBody>
          <a:bodyPr/>
          <a:lstStyle/>
          <a:p>
            <a:pPr>
              <a:defRPr/>
            </a:pPr>
            <a:endParaRPr lang="en-GB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idx="11"/>
          </p:nvPr>
        </p:nvSpPr>
        <p:spPr/>
        <p:txBody>
          <a:bodyPr/>
          <a:lstStyle/>
          <a:p>
            <a:pPr>
              <a:defRPr/>
            </a:pPr>
            <a:fld id="{660D2344-8280-4BA3-A281-698241AEDE5A}" type="slidenum">
              <a:rPr lang="en-GB" smtClean="0"/>
              <a:pPr>
                <a:defRPr/>
              </a:pPr>
              <a:t>15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3196054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2881313" y="857250"/>
            <a:ext cx="4108450" cy="23114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1B9BE-FBC8-48F8-9E31-CFAAD3874743}" type="slidenum">
              <a:rPr lang="ru-RU" smtClean="0"/>
              <a:pPr/>
              <a:t>16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3917645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2881313" y="857250"/>
            <a:ext cx="4108450" cy="23114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1B9BE-FBC8-48F8-9E31-CFAAD3874743}" type="slidenum">
              <a:rPr lang="ru-RU" smtClean="0"/>
              <a:pPr/>
              <a:t>17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3917645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2881313" y="857250"/>
            <a:ext cx="4108450" cy="23114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1B9BE-FBC8-48F8-9E31-CFAAD3874743}" type="slidenum">
              <a:rPr lang="ru-RU" smtClean="0"/>
              <a:pPr/>
              <a:t>18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39176457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2881313" y="857250"/>
            <a:ext cx="4108450" cy="23114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1B9BE-FBC8-48F8-9E31-CFAAD3874743}" type="slidenum">
              <a:rPr lang="ru-RU" smtClean="0"/>
              <a:pPr/>
              <a:t>19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9903922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1B9BE-FBC8-48F8-9E31-CFAAD3874743}" type="slidenum">
              <a:rPr lang="ru-RU" smtClean="0"/>
              <a:pPr/>
              <a:t>2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74805920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660D2344-8280-4BA3-A281-698241AEDE5A}" type="slidenum">
              <a:rPr lang="en-GB" smtClean="0">
                <a:solidFill>
                  <a:prstClr val="black"/>
                </a:solidFill>
              </a:rPr>
              <a:pPr>
                <a:defRPr/>
              </a:pPr>
              <a:t>20</a:t>
            </a:fld>
            <a:endParaRPr lang="en-GB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4309650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2881313" y="857250"/>
            <a:ext cx="4108450" cy="23114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1B9BE-FBC8-48F8-9E31-CFAAD3874743}" type="slidenum">
              <a:rPr lang="ru-RU" smtClean="0"/>
              <a:pPr/>
              <a:t>21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99039227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1B9BE-FBC8-48F8-9E31-CFAAD3874743}" type="slidenum">
              <a:rPr lang="ru-RU" smtClean="0"/>
              <a:pPr/>
              <a:t>22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47221171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1B9BE-FBC8-48F8-9E31-CFAAD3874743}" type="slidenum">
              <a:rPr lang="ru-RU" smtClean="0"/>
              <a:pPr/>
              <a:t>23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74805920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1B9BE-FBC8-48F8-9E31-CFAAD3874743}" type="slidenum">
              <a:rPr lang="ru-RU" smtClean="0"/>
              <a:pPr/>
              <a:t>24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47221171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2881313" y="857250"/>
            <a:ext cx="4108450" cy="23114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1B9BE-FBC8-48F8-9E31-CFAAD3874743}" type="slidenum">
              <a:rPr lang="ru-RU" smtClean="0"/>
              <a:pPr/>
              <a:t>25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99039227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1B9BE-FBC8-48F8-9E31-CFAAD3874743}" type="slidenum">
              <a:rPr lang="ru-RU" smtClean="0"/>
              <a:pPr/>
              <a:t>26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47221171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1B9BE-FBC8-48F8-9E31-CFAAD3874743}" type="slidenum">
              <a:rPr lang="ru-RU" smtClean="0"/>
              <a:pPr/>
              <a:t>27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36038295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1B9BE-FBC8-48F8-9E31-CFAAD3874743}" type="slidenum">
              <a:rPr lang="ru-RU" smtClean="0"/>
              <a:pPr/>
              <a:t>28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74805920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1B9BE-FBC8-48F8-9E31-CFAAD3874743}" type="slidenum">
              <a:rPr lang="ru-RU" smtClean="0"/>
              <a:pPr/>
              <a:t>29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7480592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1B9BE-FBC8-48F8-9E31-CFAAD3874743}" type="slidenum">
              <a:rPr lang="ru-RU" smtClean="0"/>
              <a:pPr/>
              <a:t>3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74805920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1B9BE-FBC8-48F8-9E31-CFAAD3874743}" type="slidenum">
              <a:rPr lang="ru-RU" smtClean="0"/>
              <a:pPr/>
              <a:t>30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36038295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1B9BE-FBC8-48F8-9E31-CFAAD3874743}" type="slidenum">
              <a:rPr lang="ru-RU" smtClean="0"/>
              <a:pPr/>
              <a:t>31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36038295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2881313" y="857250"/>
            <a:ext cx="4108450" cy="23114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1B9BE-FBC8-48F8-9E31-CFAAD3874743}" type="slidenum">
              <a:rPr lang="ru-RU" smtClean="0"/>
              <a:pPr/>
              <a:t>32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9903922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1B9BE-FBC8-48F8-9E31-CFAAD3874743}" type="slidenum">
              <a:rPr lang="ru-RU" smtClean="0"/>
              <a:pPr/>
              <a:t>4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3603829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1B9BE-FBC8-48F8-9E31-CFAAD3874743}" type="slidenum">
              <a:rPr lang="ru-RU" smtClean="0"/>
              <a:pPr/>
              <a:t>5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3603829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1B9BE-FBC8-48F8-9E31-CFAAD3874743}" type="slidenum">
              <a:rPr lang="ru-RU" smtClean="0"/>
              <a:pPr/>
              <a:t>6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3603829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2881313" y="857250"/>
            <a:ext cx="4108450" cy="23114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1B9BE-FBC8-48F8-9E31-CFAAD3874743}" type="slidenum">
              <a:rPr lang="ru-RU" smtClean="0"/>
              <a:pPr/>
              <a:t>7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3917645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2881313" y="857250"/>
            <a:ext cx="4108450" cy="23114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1B9BE-FBC8-48F8-9E31-CFAAD3874743}" type="slidenum">
              <a:rPr lang="ru-RU" smtClean="0"/>
              <a:pPr/>
              <a:t>8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3917645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2881313" y="857250"/>
            <a:ext cx="4108450" cy="23114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1B9BE-FBC8-48F8-9E31-CFAAD3874743}" type="slidenum">
              <a:rPr lang="ru-RU" smtClean="0"/>
              <a:pPr/>
              <a:t>9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391764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7"/>
            <a:ext cx="9144000" cy="165576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134" indent="0" algn="ctr">
              <a:buNone/>
              <a:defRPr sz="2000"/>
            </a:lvl2pPr>
            <a:lvl3pPr marL="914268" indent="0" algn="ctr">
              <a:buNone/>
              <a:defRPr sz="1900"/>
            </a:lvl3pPr>
            <a:lvl4pPr marL="1371403" indent="0" algn="ctr">
              <a:buNone/>
              <a:defRPr sz="1600"/>
            </a:lvl4pPr>
            <a:lvl5pPr marL="1828534" indent="0" algn="ctr">
              <a:buNone/>
              <a:defRPr sz="1600"/>
            </a:lvl5pPr>
            <a:lvl6pPr marL="2285668" indent="0" algn="ctr">
              <a:buNone/>
              <a:defRPr sz="1600"/>
            </a:lvl6pPr>
            <a:lvl7pPr marL="2742802" indent="0" algn="ctr">
              <a:buNone/>
              <a:defRPr sz="1600"/>
            </a:lvl7pPr>
            <a:lvl8pPr marL="3199936" indent="0" algn="ctr">
              <a:buNone/>
              <a:defRPr sz="1600"/>
            </a:lvl8pPr>
            <a:lvl9pPr marL="3657071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EBA394-6E9B-4A08-A82A-2BF9BE6C8D89}" type="datetimeFigureOut">
              <a:rPr lang="ru-RU" smtClean="0"/>
              <a:pPr/>
              <a:t>07.08.2025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30CD56-1E07-4B2F-BCFA-859863605958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423269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EBA394-6E9B-4A08-A82A-2BF9BE6C8D89}" type="datetimeFigureOut">
              <a:rPr lang="ru-RU" smtClean="0"/>
              <a:pPr/>
              <a:t>07.08.2025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30CD56-1E07-4B2F-BCFA-859863605958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036431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3" y="365129"/>
            <a:ext cx="2628900" cy="5811839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3" y="365129"/>
            <a:ext cx="7734300" cy="5811839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EBA394-6E9B-4A08-A82A-2BF9BE6C8D89}" type="datetimeFigureOut">
              <a:rPr lang="ru-RU" smtClean="0"/>
              <a:pPr/>
              <a:t>07.08.2025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30CD56-1E07-4B2F-BCFA-859863605958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8624073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7"/>
            <a:ext cx="9144000" cy="165576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134" indent="0" algn="ctr">
              <a:buNone/>
              <a:defRPr sz="2000"/>
            </a:lvl2pPr>
            <a:lvl3pPr marL="914268" indent="0" algn="ctr">
              <a:buNone/>
              <a:defRPr sz="1900"/>
            </a:lvl3pPr>
            <a:lvl4pPr marL="1371403" indent="0" algn="ctr">
              <a:buNone/>
              <a:defRPr sz="1600"/>
            </a:lvl4pPr>
            <a:lvl5pPr marL="1828534" indent="0" algn="ctr">
              <a:buNone/>
              <a:defRPr sz="1600"/>
            </a:lvl5pPr>
            <a:lvl6pPr marL="2285668" indent="0" algn="ctr">
              <a:buNone/>
              <a:defRPr sz="1600"/>
            </a:lvl6pPr>
            <a:lvl7pPr marL="2742802" indent="0" algn="ctr">
              <a:buNone/>
              <a:defRPr sz="1600"/>
            </a:lvl7pPr>
            <a:lvl8pPr marL="3199936" indent="0" algn="ctr">
              <a:buNone/>
              <a:defRPr sz="1600"/>
            </a:lvl8pPr>
            <a:lvl9pPr marL="3657071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EBA394-6E9B-4A08-A82A-2BF9BE6C8D89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07.08.2025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30CD56-1E07-4B2F-BCFA-85986360595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437366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EBA394-6E9B-4A08-A82A-2BF9BE6C8D89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07.08.2025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30CD56-1E07-4B2F-BCFA-85986360595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0565302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1" y="1709742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13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268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3pPr>
            <a:lvl4pPr marL="137140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53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66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280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19993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07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EBA394-6E9B-4A08-A82A-2BF9BE6C8D89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07.08.2025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30CD56-1E07-4B2F-BCFA-85986360595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315752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9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9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EBA394-6E9B-4A08-A82A-2BF9BE6C8D89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07.08.2025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30CD56-1E07-4B2F-BCFA-85986360595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732799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34" indent="0">
              <a:buNone/>
              <a:defRPr sz="2000" b="1"/>
            </a:lvl2pPr>
            <a:lvl3pPr marL="914268" indent="0">
              <a:buNone/>
              <a:defRPr sz="1900" b="1"/>
            </a:lvl3pPr>
            <a:lvl4pPr marL="1371403" indent="0">
              <a:buNone/>
              <a:defRPr sz="1600" b="1"/>
            </a:lvl4pPr>
            <a:lvl5pPr marL="1828534" indent="0">
              <a:buNone/>
              <a:defRPr sz="1600" b="1"/>
            </a:lvl5pPr>
            <a:lvl6pPr marL="2285668" indent="0">
              <a:buNone/>
              <a:defRPr sz="1600" b="1"/>
            </a:lvl6pPr>
            <a:lvl7pPr marL="2742802" indent="0">
              <a:buNone/>
              <a:defRPr sz="1600" b="1"/>
            </a:lvl7pPr>
            <a:lvl8pPr marL="3199936" indent="0">
              <a:buNone/>
              <a:defRPr sz="1600" b="1"/>
            </a:lvl8pPr>
            <a:lvl9pPr marL="3657071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9" y="2505077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3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34" indent="0">
              <a:buNone/>
              <a:defRPr sz="2000" b="1"/>
            </a:lvl2pPr>
            <a:lvl3pPr marL="914268" indent="0">
              <a:buNone/>
              <a:defRPr sz="1900" b="1"/>
            </a:lvl3pPr>
            <a:lvl4pPr marL="1371403" indent="0">
              <a:buNone/>
              <a:defRPr sz="1600" b="1"/>
            </a:lvl4pPr>
            <a:lvl5pPr marL="1828534" indent="0">
              <a:buNone/>
              <a:defRPr sz="1600" b="1"/>
            </a:lvl5pPr>
            <a:lvl6pPr marL="2285668" indent="0">
              <a:buNone/>
              <a:defRPr sz="1600" b="1"/>
            </a:lvl6pPr>
            <a:lvl7pPr marL="2742802" indent="0">
              <a:buNone/>
              <a:defRPr sz="1600" b="1"/>
            </a:lvl7pPr>
            <a:lvl8pPr marL="3199936" indent="0">
              <a:buNone/>
              <a:defRPr sz="1600" b="1"/>
            </a:lvl8pPr>
            <a:lvl9pPr marL="3657071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3" y="2505077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EBA394-6E9B-4A08-A82A-2BF9BE6C8D89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07.08.2025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30CD56-1E07-4B2F-BCFA-85986360595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507800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EBA394-6E9B-4A08-A82A-2BF9BE6C8D89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07.08.2025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30CD56-1E07-4B2F-BCFA-85986360595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04843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EBA394-6E9B-4A08-A82A-2BF9BE6C8D89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07.08.2025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30CD56-1E07-4B2F-BCFA-85986360595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799968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8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2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34" indent="0">
              <a:buNone/>
              <a:defRPr sz="1500"/>
            </a:lvl2pPr>
            <a:lvl3pPr marL="914268" indent="0">
              <a:buNone/>
              <a:defRPr sz="1200"/>
            </a:lvl3pPr>
            <a:lvl4pPr marL="1371403" indent="0">
              <a:buNone/>
              <a:defRPr sz="1100"/>
            </a:lvl4pPr>
            <a:lvl5pPr marL="1828534" indent="0">
              <a:buNone/>
              <a:defRPr sz="1100"/>
            </a:lvl5pPr>
            <a:lvl6pPr marL="2285668" indent="0">
              <a:buNone/>
              <a:defRPr sz="1100"/>
            </a:lvl6pPr>
            <a:lvl7pPr marL="2742802" indent="0">
              <a:buNone/>
              <a:defRPr sz="1100"/>
            </a:lvl7pPr>
            <a:lvl8pPr marL="3199936" indent="0">
              <a:buNone/>
              <a:defRPr sz="1100"/>
            </a:lvl8pPr>
            <a:lvl9pPr marL="3657071" indent="0">
              <a:buNone/>
              <a:defRPr sz="11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EBA394-6E9B-4A08-A82A-2BF9BE6C8D89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07.08.2025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30CD56-1E07-4B2F-BCFA-85986360595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70267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EBA394-6E9B-4A08-A82A-2BF9BE6C8D89}" type="datetimeFigureOut">
              <a:rPr lang="ru-RU" smtClean="0"/>
              <a:pPr/>
              <a:t>07.08.2025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30CD56-1E07-4B2F-BCFA-859863605958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2128960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8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134" indent="0">
              <a:buNone/>
              <a:defRPr sz="2800"/>
            </a:lvl2pPr>
            <a:lvl3pPr marL="914268" indent="0">
              <a:buNone/>
              <a:defRPr sz="2400"/>
            </a:lvl3pPr>
            <a:lvl4pPr marL="1371403" indent="0">
              <a:buNone/>
              <a:defRPr sz="2000"/>
            </a:lvl4pPr>
            <a:lvl5pPr marL="1828534" indent="0">
              <a:buNone/>
              <a:defRPr sz="2000"/>
            </a:lvl5pPr>
            <a:lvl6pPr marL="2285668" indent="0">
              <a:buNone/>
              <a:defRPr sz="2000"/>
            </a:lvl6pPr>
            <a:lvl7pPr marL="2742802" indent="0">
              <a:buNone/>
              <a:defRPr sz="2000"/>
            </a:lvl7pPr>
            <a:lvl8pPr marL="3199936" indent="0">
              <a:buNone/>
              <a:defRPr sz="2000"/>
            </a:lvl8pPr>
            <a:lvl9pPr marL="3657071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2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34" indent="0">
              <a:buNone/>
              <a:defRPr sz="1500"/>
            </a:lvl2pPr>
            <a:lvl3pPr marL="914268" indent="0">
              <a:buNone/>
              <a:defRPr sz="1200"/>
            </a:lvl3pPr>
            <a:lvl4pPr marL="1371403" indent="0">
              <a:buNone/>
              <a:defRPr sz="1100"/>
            </a:lvl4pPr>
            <a:lvl5pPr marL="1828534" indent="0">
              <a:buNone/>
              <a:defRPr sz="1100"/>
            </a:lvl5pPr>
            <a:lvl6pPr marL="2285668" indent="0">
              <a:buNone/>
              <a:defRPr sz="1100"/>
            </a:lvl6pPr>
            <a:lvl7pPr marL="2742802" indent="0">
              <a:buNone/>
              <a:defRPr sz="1100"/>
            </a:lvl7pPr>
            <a:lvl8pPr marL="3199936" indent="0">
              <a:buNone/>
              <a:defRPr sz="1100"/>
            </a:lvl8pPr>
            <a:lvl9pPr marL="3657071" indent="0">
              <a:buNone/>
              <a:defRPr sz="11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EBA394-6E9B-4A08-A82A-2BF9BE6C8D89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07.08.2025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30CD56-1E07-4B2F-BCFA-85986360595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0824186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EBA394-6E9B-4A08-A82A-2BF9BE6C8D89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07.08.2025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30CD56-1E07-4B2F-BCFA-85986360595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1521318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3" y="365129"/>
            <a:ext cx="2628900" cy="5811839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3" y="365129"/>
            <a:ext cx="7734300" cy="5811839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EBA394-6E9B-4A08-A82A-2BF9BE6C8D89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07.08.2025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30CD56-1E07-4B2F-BCFA-85986360595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68212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1" y="1709742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13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268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3pPr>
            <a:lvl4pPr marL="137140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53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66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280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19993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07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EBA394-6E9B-4A08-A82A-2BF9BE6C8D89}" type="datetimeFigureOut">
              <a:rPr lang="ru-RU" smtClean="0"/>
              <a:pPr/>
              <a:t>07.08.2025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30CD56-1E07-4B2F-BCFA-859863605958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124497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9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9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EBA394-6E9B-4A08-A82A-2BF9BE6C8D89}" type="datetimeFigureOut">
              <a:rPr lang="ru-RU" smtClean="0"/>
              <a:pPr/>
              <a:t>07.08.2025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30CD56-1E07-4B2F-BCFA-859863605958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408685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34" indent="0">
              <a:buNone/>
              <a:defRPr sz="2000" b="1"/>
            </a:lvl2pPr>
            <a:lvl3pPr marL="914268" indent="0">
              <a:buNone/>
              <a:defRPr sz="1900" b="1"/>
            </a:lvl3pPr>
            <a:lvl4pPr marL="1371403" indent="0">
              <a:buNone/>
              <a:defRPr sz="1600" b="1"/>
            </a:lvl4pPr>
            <a:lvl5pPr marL="1828534" indent="0">
              <a:buNone/>
              <a:defRPr sz="1600" b="1"/>
            </a:lvl5pPr>
            <a:lvl6pPr marL="2285668" indent="0">
              <a:buNone/>
              <a:defRPr sz="1600" b="1"/>
            </a:lvl6pPr>
            <a:lvl7pPr marL="2742802" indent="0">
              <a:buNone/>
              <a:defRPr sz="1600" b="1"/>
            </a:lvl7pPr>
            <a:lvl8pPr marL="3199936" indent="0">
              <a:buNone/>
              <a:defRPr sz="1600" b="1"/>
            </a:lvl8pPr>
            <a:lvl9pPr marL="3657071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9" y="2505077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3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34" indent="0">
              <a:buNone/>
              <a:defRPr sz="2000" b="1"/>
            </a:lvl2pPr>
            <a:lvl3pPr marL="914268" indent="0">
              <a:buNone/>
              <a:defRPr sz="1900" b="1"/>
            </a:lvl3pPr>
            <a:lvl4pPr marL="1371403" indent="0">
              <a:buNone/>
              <a:defRPr sz="1600" b="1"/>
            </a:lvl4pPr>
            <a:lvl5pPr marL="1828534" indent="0">
              <a:buNone/>
              <a:defRPr sz="1600" b="1"/>
            </a:lvl5pPr>
            <a:lvl6pPr marL="2285668" indent="0">
              <a:buNone/>
              <a:defRPr sz="1600" b="1"/>
            </a:lvl6pPr>
            <a:lvl7pPr marL="2742802" indent="0">
              <a:buNone/>
              <a:defRPr sz="1600" b="1"/>
            </a:lvl7pPr>
            <a:lvl8pPr marL="3199936" indent="0">
              <a:buNone/>
              <a:defRPr sz="1600" b="1"/>
            </a:lvl8pPr>
            <a:lvl9pPr marL="3657071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3" y="2505077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EBA394-6E9B-4A08-A82A-2BF9BE6C8D89}" type="datetimeFigureOut">
              <a:rPr lang="ru-RU" smtClean="0"/>
              <a:pPr/>
              <a:t>07.08.2025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30CD56-1E07-4B2F-BCFA-859863605958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853290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EBA394-6E9B-4A08-A82A-2BF9BE6C8D89}" type="datetimeFigureOut">
              <a:rPr lang="ru-RU" smtClean="0"/>
              <a:pPr/>
              <a:t>07.08.2025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30CD56-1E07-4B2F-BCFA-859863605958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489930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EBA394-6E9B-4A08-A82A-2BF9BE6C8D89}" type="datetimeFigureOut">
              <a:rPr lang="ru-RU" smtClean="0"/>
              <a:pPr/>
              <a:t>07.08.2025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30CD56-1E07-4B2F-BCFA-859863605958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500381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8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2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34" indent="0">
              <a:buNone/>
              <a:defRPr sz="1500"/>
            </a:lvl2pPr>
            <a:lvl3pPr marL="914268" indent="0">
              <a:buNone/>
              <a:defRPr sz="1200"/>
            </a:lvl3pPr>
            <a:lvl4pPr marL="1371403" indent="0">
              <a:buNone/>
              <a:defRPr sz="1100"/>
            </a:lvl4pPr>
            <a:lvl5pPr marL="1828534" indent="0">
              <a:buNone/>
              <a:defRPr sz="1100"/>
            </a:lvl5pPr>
            <a:lvl6pPr marL="2285668" indent="0">
              <a:buNone/>
              <a:defRPr sz="1100"/>
            </a:lvl6pPr>
            <a:lvl7pPr marL="2742802" indent="0">
              <a:buNone/>
              <a:defRPr sz="1100"/>
            </a:lvl7pPr>
            <a:lvl8pPr marL="3199936" indent="0">
              <a:buNone/>
              <a:defRPr sz="1100"/>
            </a:lvl8pPr>
            <a:lvl9pPr marL="3657071" indent="0">
              <a:buNone/>
              <a:defRPr sz="11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EBA394-6E9B-4A08-A82A-2BF9BE6C8D89}" type="datetimeFigureOut">
              <a:rPr lang="ru-RU" smtClean="0"/>
              <a:pPr/>
              <a:t>07.08.2025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30CD56-1E07-4B2F-BCFA-859863605958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064930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8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134" indent="0">
              <a:buNone/>
              <a:defRPr sz="2800"/>
            </a:lvl2pPr>
            <a:lvl3pPr marL="914268" indent="0">
              <a:buNone/>
              <a:defRPr sz="2400"/>
            </a:lvl3pPr>
            <a:lvl4pPr marL="1371403" indent="0">
              <a:buNone/>
              <a:defRPr sz="2000"/>
            </a:lvl4pPr>
            <a:lvl5pPr marL="1828534" indent="0">
              <a:buNone/>
              <a:defRPr sz="2000"/>
            </a:lvl5pPr>
            <a:lvl6pPr marL="2285668" indent="0">
              <a:buNone/>
              <a:defRPr sz="2000"/>
            </a:lvl6pPr>
            <a:lvl7pPr marL="2742802" indent="0">
              <a:buNone/>
              <a:defRPr sz="2000"/>
            </a:lvl7pPr>
            <a:lvl8pPr marL="3199936" indent="0">
              <a:buNone/>
              <a:defRPr sz="2000"/>
            </a:lvl8pPr>
            <a:lvl9pPr marL="3657071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2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34" indent="0">
              <a:buNone/>
              <a:defRPr sz="1500"/>
            </a:lvl2pPr>
            <a:lvl3pPr marL="914268" indent="0">
              <a:buNone/>
              <a:defRPr sz="1200"/>
            </a:lvl3pPr>
            <a:lvl4pPr marL="1371403" indent="0">
              <a:buNone/>
              <a:defRPr sz="1100"/>
            </a:lvl4pPr>
            <a:lvl5pPr marL="1828534" indent="0">
              <a:buNone/>
              <a:defRPr sz="1100"/>
            </a:lvl5pPr>
            <a:lvl6pPr marL="2285668" indent="0">
              <a:buNone/>
              <a:defRPr sz="1100"/>
            </a:lvl6pPr>
            <a:lvl7pPr marL="2742802" indent="0">
              <a:buNone/>
              <a:defRPr sz="1100"/>
            </a:lvl7pPr>
            <a:lvl8pPr marL="3199936" indent="0">
              <a:buNone/>
              <a:defRPr sz="1100"/>
            </a:lvl8pPr>
            <a:lvl9pPr marL="3657071" indent="0">
              <a:buNone/>
              <a:defRPr sz="11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EBA394-6E9B-4A08-A82A-2BF9BE6C8D89}" type="datetimeFigureOut">
              <a:rPr lang="ru-RU" smtClean="0"/>
              <a:pPr/>
              <a:t>07.08.2025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30CD56-1E07-4B2F-BCFA-859863605958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850464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28" tIns="45712" rIns="91428" bIns="45712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9"/>
          </a:xfrm>
          <a:prstGeom prst="rect">
            <a:avLst/>
          </a:prstGeom>
        </p:spPr>
        <p:txBody>
          <a:bodyPr vert="horz" lIns="91428" tIns="45712" rIns="91428" bIns="45712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1" y="6356352"/>
            <a:ext cx="2743200" cy="365125"/>
          </a:xfrm>
          <a:prstGeom prst="rect">
            <a:avLst/>
          </a:prstGeom>
        </p:spPr>
        <p:txBody>
          <a:bodyPr vert="horz" lIns="91428" tIns="45712" rIns="91428" bIns="45712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EBA394-6E9B-4A08-A82A-2BF9BE6C8D89}" type="datetimeFigureOut">
              <a:rPr lang="ru-RU" smtClean="0"/>
              <a:pPr/>
              <a:t>07.08.2025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28" tIns="45712" rIns="91428" bIns="45712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428" tIns="45712" rIns="91428" bIns="45712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30CD56-1E07-4B2F-BCFA-859863605958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875436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268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68" indent="-228568" algn="l" defTabSz="914268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00" indent="-228568" algn="l" defTabSz="914268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833" indent="-228568" algn="l" defTabSz="914268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99968" indent="-228568" algn="l" defTabSz="914268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102" indent="-228568" algn="l" defTabSz="914268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236" indent="-228568" algn="l" defTabSz="914268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370" indent="-228568" algn="l" defTabSz="914268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504" indent="-228568" algn="l" defTabSz="914268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638" indent="-228568" algn="l" defTabSz="914268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268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34" algn="l" defTabSz="914268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14268" algn="l" defTabSz="914268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03" algn="l" defTabSz="914268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534" algn="l" defTabSz="914268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668" algn="l" defTabSz="914268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802" algn="l" defTabSz="914268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199936" algn="l" defTabSz="914268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071" algn="l" defTabSz="914268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28" tIns="45712" rIns="91428" bIns="45712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9"/>
          </a:xfrm>
          <a:prstGeom prst="rect">
            <a:avLst/>
          </a:prstGeom>
        </p:spPr>
        <p:txBody>
          <a:bodyPr vert="horz" lIns="91428" tIns="45712" rIns="91428" bIns="45712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1" y="6356352"/>
            <a:ext cx="2743200" cy="365125"/>
          </a:xfrm>
          <a:prstGeom prst="rect">
            <a:avLst/>
          </a:prstGeom>
        </p:spPr>
        <p:txBody>
          <a:bodyPr vert="horz" lIns="91428" tIns="45712" rIns="91428" bIns="45712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EBA394-6E9B-4A08-A82A-2BF9BE6C8D89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07.08.2025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28" tIns="45712" rIns="91428" bIns="45712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428" tIns="45712" rIns="91428" bIns="45712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30CD56-1E07-4B2F-BCFA-85986360595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62964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268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68" indent="-228568" algn="l" defTabSz="914268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00" indent="-228568" algn="l" defTabSz="914268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833" indent="-228568" algn="l" defTabSz="914268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99968" indent="-228568" algn="l" defTabSz="914268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102" indent="-228568" algn="l" defTabSz="914268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236" indent="-228568" algn="l" defTabSz="914268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370" indent="-228568" algn="l" defTabSz="914268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504" indent="-228568" algn="l" defTabSz="914268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638" indent="-228568" algn="l" defTabSz="914268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268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34" algn="l" defTabSz="914268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14268" algn="l" defTabSz="914268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03" algn="l" defTabSz="914268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534" algn="l" defTabSz="914268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668" algn="l" defTabSz="914268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802" algn="l" defTabSz="914268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199936" algn="l" defTabSz="914268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071" algn="l" defTabSz="914268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6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7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3"/>
          <p:cNvSpPr txBox="1">
            <a:spLocks noChangeArrowheads="1"/>
          </p:cNvSpPr>
          <p:nvPr/>
        </p:nvSpPr>
        <p:spPr bwMode="auto">
          <a:xfrm>
            <a:off x="11218561" y="341317"/>
            <a:ext cx="36864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>
              <a:defRPr sz="3200">
                <a:solidFill>
                  <a:schemeClr val="bg1"/>
                </a:solidFill>
                <a:latin typeface="Arial" charset="0"/>
              </a:defRPr>
            </a:lvl1pPr>
            <a:lvl2pPr marL="742950" indent="-285750" eaLnBrk="0">
              <a:defRPr sz="3200">
                <a:solidFill>
                  <a:schemeClr val="bg1"/>
                </a:solidFill>
                <a:latin typeface="Arial" charset="0"/>
              </a:defRPr>
            </a:lvl2pPr>
            <a:lvl3pPr marL="1143000" indent="-228600" eaLnBrk="0">
              <a:defRPr sz="3200">
                <a:solidFill>
                  <a:schemeClr val="bg1"/>
                </a:solidFill>
                <a:latin typeface="Arial" charset="0"/>
              </a:defRPr>
            </a:lvl3pPr>
            <a:lvl4pPr marL="1600200" indent="-228600" eaLnBrk="0">
              <a:defRPr sz="3200">
                <a:solidFill>
                  <a:schemeClr val="bg1"/>
                </a:solidFill>
                <a:latin typeface="Arial" charset="0"/>
              </a:defRPr>
            </a:lvl4pPr>
            <a:lvl5pPr marL="2057400" indent="-228600" eaLnBrk="0">
              <a:defRPr sz="32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StarSymbol" pitchFamily="2" charset="0"/>
              <a:defRPr sz="32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StarSymbol" pitchFamily="2" charset="0"/>
              <a:defRPr sz="32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StarSymbol" pitchFamily="2" charset="0"/>
              <a:defRPr sz="32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StarSymbol" pitchFamily="2" charset="0"/>
              <a:defRPr sz="3200"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>
              <a:spcBef>
                <a:spcPct val="50000"/>
              </a:spcBef>
            </a:pPr>
            <a:endParaRPr lang="ru-RU" altLang="ru-RU" sz="1800" dirty="0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2051" name="Rectangle 10"/>
          <p:cNvSpPr>
            <a:spLocks noGrp="1" noChangeArrowheads="1"/>
          </p:cNvSpPr>
          <p:nvPr>
            <p:ph type="title" idx="4294967295"/>
          </p:nvPr>
        </p:nvSpPr>
        <p:spPr>
          <a:xfrm>
            <a:off x="1138561" y="1466074"/>
            <a:ext cx="10968959" cy="347077"/>
          </a:xfrm>
        </p:spPr>
        <p:txBody>
          <a:bodyPr>
            <a:normAutofit fontScale="90000"/>
          </a:bodyPr>
          <a:lstStyle/>
          <a:p>
            <a:pPr algn="ctr"/>
            <a:r>
              <a:rPr lang="ru-RU" altLang="ru-RU" sz="2800" i="1" dirty="0" smtClean="0"/>
              <a:t/>
            </a:r>
            <a:br>
              <a:rPr lang="ru-RU" altLang="ru-RU" sz="2800" i="1" dirty="0" smtClean="0"/>
            </a:br>
            <a:r>
              <a:rPr lang="ru-RU" altLang="ru-RU" sz="2800" i="1" dirty="0" smtClean="0"/>
              <a:t/>
            </a:r>
            <a:br>
              <a:rPr lang="ru-RU" altLang="ru-RU" sz="2800" i="1" dirty="0" smtClean="0"/>
            </a:br>
            <a:r>
              <a:rPr lang="ru-RU" altLang="ru-RU" sz="2800" i="1" dirty="0" smtClean="0"/>
              <a:t/>
            </a:r>
            <a:br>
              <a:rPr lang="ru-RU" altLang="ru-RU" sz="2800" i="1" dirty="0" smtClean="0"/>
            </a:br>
            <a:r>
              <a:rPr lang="ru-RU" altLang="ru-RU" sz="2800" i="1" dirty="0" smtClean="0"/>
              <a:t/>
            </a:r>
            <a:br>
              <a:rPr lang="ru-RU" altLang="ru-RU" sz="2800" i="1" dirty="0" smtClean="0"/>
            </a:br>
            <a:r>
              <a:rPr lang="ru-RU" altLang="ru-RU" sz="2800" i="1" dirty="0" smtClean="0"/>
              <a:t/>
            </a:r>
            <a:br>
              <a:rPr lang="ru-RU" altLang="ru-RU" sz="2800" i="1" dirty="0" smtClean="0"/>
            </a:br>
            <a:r>
              <a:rPr lang="ru-RU" altLang="ru-RU" sz="2800" i="1" dirty="0" smtClean="0"/>
              <a:t/>
            </a:r>
            <a:br>
              <a:rPr lang="ru-RU" altLang="ru-RU" sz="2800" i="1" dirty="0" smtClean="0"/>
            </a:br>
            <a:endParaRPr lang="ru-RU" altLang="ru-RU" sz="2800" i="1" dirty="0" smtClean="0"/>
          </a:p>
        </p:txBody>
      </p:sp>
      <p:sp>
        <p:nvSpPr>
          <p:cNvPr id="2063" name="Freeform 15"/>
          <p:cNvSpPr>
            <a:spLocks/>
          </p:cNvSpPr>
          <p:nvPr/>
        </p:nvSpPr>
        <p:spPr bwMode="auto">
          <a:xfrm>
            <a:off x="3262078" y="1015967"/>
            <a:ext cx="5648640" cy="5044849"/>
          </a:xfrm>
          <a:custGeom>
            <a:avLst/>
            <a:gdLst>
              <a:gd name="T0" fmla="*/ 690 w 4247"/>
              <a:gd name="T1" fmla="*/ 9 h 5262"/>
              <a:gd name="T2" fmla="*/ 1107 w 4247"/>
              <a:gd name="T3" fmla="*/ 227 h 5262"/>
              <a:gd name="T4" fmla="*/ 1207 w 4247"/>
              <a:gd name="T5" fmla="*/ 627 h 5262"/>
              <a:gd name="T6" fmla="*/ 1234 w 4247"/>
              <a:gd name="T7" fmla="*/ 891 h 5262"/>
              <a:gd name="T8" fmla="*/ 1225 w 4247"/>
              <a:gd name="T9" fmla="*/ 1336 h 5262"/>
              <a:gd name="T10" fmla="*/ 1516 w 4247"/>
              <a:gd name="T11" fmla="*/ 1600 h 5262"/>
              <a:gd name="T12" fmla="*/ 1806 w 4247"/>
              <a:gd name="T13" fmla="*/ 1827 h 5262"/>
              <a:gd name="T14" fmla="*/ 1978 w 4247"/>
              <a:gd name="T15" fmla="*/ 1909 h 5262"/>
              <a:gd name="T16" fmla="*/ 1951 w 4247"/>
              <a:gd name="T17" fmla="*/ 1518 h 5262"/>
              <a:gd name="T18" fmla="*/ 2115 w 4247"/>
              <a:gd name="T19" fmla="*/ 1363 h 5262"/>
              <a:gd name="T20" fmla="*/ 2559 w 4247"/>
              <a:gd name="T21" fmla="*/ 1100 h 5262"/>
              <a:gd name="T22" fmla="*/ 2886 w 4247"/>
              <a:gd name="T23" fmla="*/ 1181 h 5262"/>
              <a:gd name="T24" fmla="*/ 3113 w 4247"/>
              <a:gd name="T25" fmla="*/ 745 h 5262"/>
              <a:gd name="T26" fmla="*/ 3676 w 4247"/>
              <a:gd name="T27" fmla="*/ 900 h 5262"/>
              <a:gd name="T28" fmla="*/ 4030 w 4247"/>
              <a:gd name="T29" fmla="*/ 1181 h 5262"/>
              <a:gd name="T30" fmla="*/ 3884 w 4247"/>
              <a:gd name="T31" fmla="*/ 1500 h 5262"/>
              <a:gd name="T32" fmla="*/ 3930 w 4247"/>
              <a:gd name="T33" fmla="*/ 1990 h 5262"/>
              <a:gd name="T34" fmla="*/ 4211 w 4247"/>
              <a:gd name="T35" fmla="*/ 2099 h 5262"/>
              <a:gd name="T36" fmla="*/ 4229 w 4247"/>
              <a:gd name="T37" fmla="*/ 2436 h 5262"/>
              <a:gd name="T38" fmla="*/ 4066 w 4247"/>
              <a:gd name="T39" fmla="*/ 2736 h 5262"/>
              <a:gd name="T40" fmla="*/ 3812 w 4247"/>
              <a:gd name="T41" fmla="*/ 2763 h 5262"/>
              <a:gd name="T42" fmla="*/ 3694 w 4247"/>
              <a:gd name="T43" fmla="*/ 2717 h 5262"/>
              <a:gd name="T44" fmla="*/ 3340 w 4247"/>
              <a:gd name="T45" fmla="*/ 2781 h 5262"/>
              <a:gd name="T46" fmla="*/ 3031 w 4247"/>
              <a:gd name="T47" fmla="*/ 2908 h 5262"/>
              <a:gd name="T48" fmla="*/ 3122 w 4247"/>
              <a:gd name="T49" fmla="*/ 3235 h 5262"/>
              <a:gd name="T50" fmla="*/ 3167 w 4247"/>
              <a:gd name="T51" fmla="*/ 3508 h 5262"/>
              <a:gd name="T52" fmla="*/ 3022 w 4247"/>
              <a:gd name="T53" fmla="*/ 3763 h 5262"/>
              <a:gd name="T54" fmla="*/ 2732 w 4247"/>
              <a:gd name="T55" fmla="*/ 3872 h 5262"/>
              <a:gd name="T56" fmla="*/ 2759 w 4247"/>
              <a:gd name="T57" fmla="*/ 4244 h 5262"/>
              <a:gd name="T58" fmla="*/ 2868 w 4247"/>
              <a:gd name="T59" fmla="*/ 4335 h 5262"/>
              <a:gd name="T60" fmla="*/ 2813 w 4247"/>
              <a:gd name="T61" fmla="*/ 4653 h 5262"/>
              <a:gd name="T62" fmla="*/ 2741 w 4247"/>
              <a:gd name="T63" fmla="*/ 4917 h 5262"/>
              <a:gd name="T64" fmla="*/ 2886 w 4247"/>
              <a:gd name="T65" fmla="*/ 5144 h 5262"/>
              <a:gd name="T66" fmla="*/ 2668 w 4247"/>
              <a:gd name="T67" fmla="*/ 5208 h 5262"/>
              <a:gd name="T68" fmla="*/ 2559 w 4247"/>
              <a:gd name="T69" fmla="*/ 4935 h 5262"/>
              <a:gd name="T70" fmla="*/ 2387 w 4247"/>
              <a:gd name="T71" fmla="*/ 4890 h 5262"/>
              <a:gd name="T72" fmla="*/ 2169 w 4247"/>
              <a:gd name="T73" fmla="*/ 4681 h 5262"/>
              <a:gd name="T74" fmla="*/ 1933 w 4247"/>
              <a:gd name="T75" fmla="*/ 4408 h 5262"/>
              <a:gd name="T76" fmla="*/ 1697 w 4247"/>
              <a:gd name="T77" fmla="*/ 4290 h 5262"/>
              <a:gd name="T78" fmla="*/ 1507 w 4247"/>
              <a:gd name="T79" fmla="*/ 4099 h 5262"/>
              <a:gd name="T80" fmla="*/ 1470 w 4247"/>
              <a:gd name="T81" fmla="*/ 4144 h 5262"/>
              <a:gd name="T82" fmla="*/ 1144 w 4247"/>
              <a:gd name="T83" fmla="*/ 4153 h 5262"/>
              <a:gd name="T84" fmla="*/ 853 w 4247"/>
              <a:gd name="T85" fmla="*/ 4281 h 5262"/>
              <a:gd name="T86" fmla="*/ 536 w 4247"/>
              <a:gd name="T87" fmla="*/ 4435 h 5262"/>
              <a:gd name="T88" fmla="*/ 363 w 4247"/>
              <a:gd name="T89" fmla="*/ 4335 h 5262"/>
              <a:gd name="T90" fmla="*/ 154 w 4247"/>
              <a:gd name="T91" fmla="*/ 4144 h 5262"/>
              <a:gd name="T92" fmla="*/ 218 w 4247"/>
              <a:gd name="T93" fmla="*/ 4035 h 5262"/>
              <a:gd name="T94" fmla="*/ 399 w 4247"/>
              <a:gd name="T95" fmla="*/ 3708 h 5262"/>
              <a:gd name="T96" fmla="*/ 644 w 4247"/>
              <a:gd name="T97" fmla="*/ 3617 h 5262"/>
              <a:gd name="T98" fmla="*/ 681 w 4247"/>
              <a:gd name="T99" fmla="*/ 3263 h 5262"/>
              <a:gd name="T100" fmla="*/ 336 w 4247"/>
              <a:gd name="T101" fmla="*/ 3226 h 5262"/>
              <a:gd name="T102" fmla="*/ 27 w 4247"/>
              <a:gd name="T103" fmla="*/ 3045 h 5262"/>
              <a:gd name="T104" fmla="*/ 136 w 4247"/>
              <a:gd name="T105" fmla="*/ 2745 h 5262"/>
              <a:gd name="T106" fmla="*/ 363 w 4247"/>
              <a:gd name="T107" fmla="*/ 2599 h 5262"/>
              <a:gd name="T108" fmla="*/ 672 w 4247"/>
              <a:gd name="T109" fmla="*/ 2290 h 5262"/>
              <a:gd name="T110" fmla="*/ 436 w 4247"/>
              <a:gd name="T111" fmla="*/ 1672 h 5262"/>
              <a:gd name="T112" fmla="*/ 408 w 4247"/>
              <a:gd name="T113" fmla="*/ 1363 h 5262"/>
              <a:gd name="T114" fmla="*/ 427 w 4247"/>
              <a:gd name="T115" fmla="*/ 1018 h 5262"/>
              <a:gd name="T116" fmla="*/ 209 w 4247"/>
              <a:gd name="T117" fmla="*/ 1018 h 5262"/>
              <a:gd name="T118" fmla="*/ 91 w 4247"/>
              <a:gd name="T119" fmla="*/ 836 h 5262"/>
              <a:gd name="T120" fmla="*/ 354 w 4247"/>
              <a:gd name="T121" fmla="*/ 663 h 5262"/>
              <a:gd name="T122" fmla="*/ 472 w 4247"/>
              <a:gd name="T123" fmla="*/ 291 h 526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</a:cxnLst>
            <a:rect l="0" t="0" r="r" b="b"/>
            <a:pathLst>
              <a:path w="4247" h="5262">
                <a:moveTo>
                  <a:pt x="472" y="273"/>
                </a:moveTo>
                <a:lnTo>
                  <a:pt x="481" y="254"/>
                </a:lnTo>
                <a:lnTo>
                  <a:pt x="490" y="154"/>
                </a:lnTo>
                <a:lnTo>
                  <a:pt x="499" y="136"/>
                </a:lnTo>
                <a:lnTo>
                  <a:pt x="517" y="91"/>
                </a:lnTo>
                <a:lnTo>
                  <a:pt x="526" y="64"/>
                </a:lnTo>
                <a:lnTo>
                  <a:pt x="545" y="45"/>
                </a:lnTo>
                <a:lnTo>
                  <a:pt x="572" y="18"/>
                </a:lnTo>
                <a:lnTo>
                  <a:pt x="599" y="0"/>
                </a:lnTo>
                <a:lnTo>
                  <a:pt x="644" y="9"/>
                </a:lnTo>
                <a:lnTo>
                  <a:pt x="690" y="9"/>
                </a:lnTo>
                <a:lnTo>
                  <a:pt x="744" y="9"/>
                </a:lnTo>
                <a:lnTo>
                  <a:pt x="808" y="18"/>
                </a:lnTo>
                <a:lnTo>
                  <a:pt x="853" y="36"/>
                </a:lnTo>
                <a:lnTo>
                  <a:pt x="899" y="73"/>
                </a:lnTo>
                <a:lnTo>
                  <a:pt x="917" y="91"/>
                </a:lnTo>
                <a:lnTo>
                  <a:pt x="935" y="127"/>
                </a:lnTo>
                <a:lnTo>
                  <a:pt x="962" y="164"/>
                </a:lnTo>
                <a:lnTo>
                  <a:pt x="989" y="191"/>
                </a:lnTo>
                <a:lnTo>
                  <a:pt x="1017" y="209"/>
                </a:lnTo>
                <a:lnTo>
                  <a:pt x="1053" y="200"/>
                </a:lnTo>
                <a:lnTo>
                  <a:pt x="1107" y="227"/>
                </a:lnTo>
                <a:lnTo>
                  <a:pt x="1171" y="236"/>
                </a:lnTo>
                <a:lnTo>
                  <a:pt x="1198" y="345"/>
                </a:lnTo>
                <a:lnTo>
                  <a:pt x="1207" y="391"/>
                </a:lnTo>
                <a:lnTo>
                  <a:pt x="1216" y="427"/>
                </a:lnTo>
                <a:lnTo>
                  <a:pt x="1225" y="463"/>
                </a:lnTo>
                <a:lnTo>
                  <a:pt x="1234" y="491"/>
                </a:lnTo>
                <a:lnTo>
                  <a:pt x="1225" y="536"/>
                </a:lnTo>
                <a:lnTo>
                  <a:pt x="1216" y="545"/>
                </a:lnTo>
                <a:lnTo>
                  <a:pt x="1216" y="563"/>
                </a:lnTo>
                <a:lnTo>
                  <a:pt x="1207" y="600"/>
                </a:lnTo>
                <a:lnTo>
                  <a:pt x="1207" y="627"/>
                </a:lnTo>
                <a:lnTo>
                  <a:pt x="1216" y="663"/>
                </a:lnTo>
                <a:lnTo>
                  <a:pt x="1243" y="682"/>
                </a:lnTo>
                <a:lnTo>
                  <a:pt x="1289" y="682"/>
                </a:lnTo>
                <a:lnTo>
                  <a:pt x="1316" y="709"/>
                </a:lnTo>
                <a:lnTo>
                  <a:pt x="1334" y="736"/>
                </a:lnTo>
                <a:lnTo>
                  <a:pt x="1334" y="745"/>
                </a:lnTo>
                <a:lnTo>
                  <a:pt x="1334" y="763"/>
                </a:lnTo>
                <a:lnTo>
                  <a:pt x="1316" y="800"/>
                </a:lnTo>
                <a:lnTo>
                  <a:pt x="1289" y="818"/>
                </a:lnTo>
                <a:lnTo>
                  <a:pt x="1262" y="854"/>
                </a:lnTo>
                <a:lnTo>
                  <a:pt x="1234" y="891"/>
                </a:lnTo>
                <a:lnTo>
                  <a:pt x="1234" y="891"/>
                </a:lnTo>
                <a:lnTo>
                  <a:pt x="1207" y="936"/>
                </a:lnTo>
                <a:lnTo>
                  <a:pt x="1180" y="981"/>
                </a:lnTo>
                <a:lnTo>
                  <a:pt x="1180" y="1036"/>
                </a:lnTo>
                <a:lnTo>
                  <a:pt x="1171" y="1072"/>
                </a:lnTo>
                <a:lnTo>
                  <a:pt x="1180" y="1100"/>
                </a:lnTo>
                <a:lnTo>
                  <a:pt x="1198" y="1127"/>
                </a:lnTo>
                <a:lnTo>
                  <a:pt x="1216" y="1154"/>
                </a:lnTo>
                <a:lnTo>
                  <a:pt x="1216" y="1200"/>
                </a:lnTo>
                <a:lnTo>
                  <a:pt x="1225" y="1263"/>
                </a:lnTo>
                <a:lnTo>
                  <a:pt x="1225" y="1336"/>
                </a:lnTo>
                <a:lnTo>
                  <a:pt x="1225" y="1390"/>
                </a:lnTo>
                <a:lnTo>
                  <a:pt x="1243" y="1409"/>
                </a:lnTo>
                <a:lnTo>
                  <a:pt x="1271" y="1436"/>
                </a:lnTo>
                <a:lnTo>
                  <a:pt x="1316" y="1454"/>
                </a:lnTo>
                <a:lnTo>
                  <a:pt x="1361" y="1463"/>
                </a:lnTo>
                <a:lnTo>
                  <a:pt x="1416" y="1481"/>
                </a:lnTo>
                <a:lnTo>
                  <a:pt x="1461" y="1500"/>
                </a:lnTo>
                <a:lnTo>
                  <a:pt x="1488" y="1509"/>
                </a:lnTo>
                <a:lnTo>
                  <a:pt x="1525" y="1545"/>
                </a:lnTo>
                <a:lnTo>
                  <a:pt x="1525" y="1563"/>
                </a:lnTo>
                <a:lnTo>
                  <a:pt x="1516" y="1600"/>
                </a:lnTo>
                <a:lnTo>
                  <a:pt x="1516" y="1636"/>
                </a:lnTo>
                <a:lnTo>
                  <a:pt x="1516" y="1672"/>
                </a:lnTo>
                <a:lnTo>
                  <a:pt x="1516" y="1681"/>
                </a:lnTo>
                <a:lnTo>
                  <a:pt x="1543" y="1690"/>
                </a:lnTo>
                <a:lnTo>
                  <a:pt x="1579" y="1699"/>
                </a:lnTo>
                <a:lnTo>
                  <a:pt x="1606" y="1709"/>
                </a:lnTo>
                <a:lnTo>
                  <a:pt x="1643" y="1736"/>
                </a:lnTo>
                <a:lnTo>
                  <a:pt x="1697" y="1754"/>
                </a:lnTo>
                <a:lnTo>
                  <a:pt x="1743" y="1781"/>
                </a:lnTo>
                <a:lnTo>
                  <a:pt x="1779" y="1790"/>
                </a:lnTo>
                <a:lnTo>
                  <a:pt x="1806" y="1827"/>
                </a:lnTo>
                <a:lnTo>
                  <a:pt x="1797" y="1881"/>
                </a:lnTo>
                <a:lnTo>
                  <a:pt x="1806" y="1909"/>
                </a:lnTo>
                <a:lnTo>
                  <a:pt x="1797" y="1936"/>
                </a:lnTo>
                <a:lnTo>
                  <a:pt x="1806" y="1954"/>
                </a:lnTo>
                <a:lnTo>
                  <a:pt x="1833" y="1972"/>
                </a:lnTo>
                <a:lnTo>
                  <a:pt x="1861" y="1990"/>
                </a:lnTo>
                <a:lnTo>
                  <a:pt x="1897" y="1981"/>
                </a:lnTo>
                <a:lnTo>
                  <a:pt x="1915" y="1972"/>
                </a:lnTo>
                <a:lnTo>
                  <a:pt x="1942" y="1963"/>
                </a:lnTo>
                <a:lnTo>
                  <a:pt x="1960" y="1954"/>
                </a:lnTo>
                <a:lnTo>
                  <a:pt x="1978" y="1909"/>
                </a:lnTo>
                <a:lnTo>
                  <a:pt x="1988" y="1872"/>
                </a:lnTo>
                <a:lnTo>
                  <a:pt x="1997" y="1827"/>
                </a:lnTo>
                <a:lnTo>
                  <a:pt x="1969" y="1809"/>
                </a:lnTo>
                <a:lnTo>
                  <a:pt x="1960" y="1772"/>
                </a:lnTo>
                <a:lnTo>
                  <a:pt x="1951" y="1736"/>
                </a:lnTo>
                <a:lnTo>
                  <a:pt x="1942" y="1709"/>
                </a:lnTo>
                <a:lnTo>
                  <a:pt x="1933" y="1672"/>
                </a:lnTo>
                <a:lnTo>
                  <a:pt x="1933" y="1618"/>
                </a:lnTo>
                <a:lnTo>
                  <a:pt x="1942" y="1590"/>
                </a:lnTo>
                <a:lnTo>
                  <a:pt x="1942" y="1554"/>
                </a:lnTo>
                <a:lnTo>
                  <a:pt x="1951" y="1518"/>
                </a:lnTo>
                <a:lnTo>
                  <a:pt x="1951" y="1509"/>
                </a:lnTo>
                <a:lnTo>
                  <a:pt x="1997" y="1500"/>
                </a:lnTo>
                <a:lnTo>
                  <a:pt x="2033" y="1500"/>
                </a:lnTo>
                <a:lnTo>
                  <a:pt x="2051" y="1490"/>
                </a:lnTo>
                <a:lnTo>
                  <a:pt x="2060" y="1472"/>
                </a:lnTo>
                <a:lnTo>
                  <a:pt x="2051" y="1445"/>
                </a:lnTo>
                <a:lnTo>
                  <a:pt x="2042" y="1418"/>
                </a:lnTo>
                <a:lnTo>
                  <a:pt x="2042" y="1390"/>
                </a:lnTo>
                <a:lnTo>
                  <a:pt x="2060" y="1372"/>
                </a:lnTo>
                <a:lnTo>
                  <a:pt x="2096" y="1363"/>
                </a:lnTo>
                <a:lnTo>
                  <a:pt x="2115" y="1363"/>
                </a:lnTo>
                <a:lnTo>
                  <a:pt x="2151" y="1354"/>
                </a:lnTo>
                <a:lnTo>
                  <a:pt x="2187" y="1318"/>
                </a:lnTo>
                <a:lnTo>
                  <a:pt x="2224" y="1309"/>
                </a:lnTo>
                <a:lnTo>
                  <a:pt x="2287" y="1281"/>
                </a:lnTo>
                <a:lnTo>
                  <a:pt x="2342" y="1272"/>
                </a:lnTo>
                <a:lnTo>
                  <a:pt x="2387" y="1263"/>
                </a:lnTo>
                <a:lnTo>
                  <a:pt x="2414" y="1254"/>
                </a:lnTo>
                <a:lnTo>
                  <a:pt x="2450" y="1236"/>
                </a:lnTo>
                <a:lnTo>
                  <a:pt x="2487" y="1191"/>
                </a:lnTo>
                <a:lnTo>
                  <a:pt x="2532" y="1136"/>
                </a:lnTo>
                <a:lnTo>
                  <a:pt x="2559" y="1100"/>
                </a:lnTo>
                <a:lnTo>
                  <a:pt x="2587" y="1081"/>
                </a:lnTo>
                <a:lnTo>
                  <a:pt x="2641" y="1054"/>
                </a:lnTo>
                <a:lnTo>
                  <a:pt x="2695" y="1045"/>
                </a:lnTo>
                <a:lnTo>
                  <a:pt x="2741" y="1063"/>
                </a:lnTo>
                <a:lnTo>
                  <a:pt x="2777" y="1091"/>
                </a:lnTo>
                <a:lnTo>
                  <a:pt x="2777" y="1109"/>
                </a:lnTo>
                <a:lnTo>
                  <a:pt x="2795" y="1136"/>
                </a:lnTo>
                <a:lnTo>
                  <a:pt x="2813" y="1163"/>
                </a:lnTo>
                <a:lnTo>
                  <a:pt x="2822" y="1181"/>
                </a:lnTo>
                <a:lnTo>
                  <a:pt x="2859" y="1200"/>
                </a:lnTo>
                <a:lnTo>
                  <a:pt x="2886" y="1181"/>
                </a:lnTo>
                <a:lnTo>
                  <a:pt x="2950" y="1072"/>
                </a:lnTo>
                <a:lnTo>
                  <a:pt x="2968" y="1036"/>
                </a:lnTo>
                <a:lnTo>
                  <a:pt x="2986" y="1009"/>
                </a:lnTo>
                <a:lnTo>
                  <a:pt x="3004" y="972"/>
                </a:lnTo>
                <a:lnTo>
                  <a:pt x="3013" y="927"/>
                </a:lnTo>
                <a:lnTo>
                  <a:pt x="3022" y="891"/>
                </a:lnTo>
                <a:lnTo>
                  <a:pt x="3049" y="845"/>
                </a:lnTo>
                <a:lnTo>
                  <a:pt x="3058" y="818"/>
                </a:lnTo>
                <a:lnTo>
                  <a:pt x="3077" y="791"/>
                </a:lnTo>
                <a:lnTo>
                  <a:pt x="3095" y="763"/>
                </a:lnTo>
                <a:lnTo>
                  <a:pt x="3113" y="745"/>
                </a:lnTo>
                <a:lnTo>
                  <a:pt x="3140" y="736"/>
                </a:lnTo>
                <a:lnTo>
                  <a:pt x="3176" y="736"/>
                </a:lnTo>
                <a:lnTo>
                  <a:pt x="3231" y="782"/>
                </a:lnTo>
                <a:lnTo>
                  <a:pt x="3249" y="809"/>
                </a:lnTo>
                <a:lnTo>
                  <a:pt x="3285" y="818"/>
                </a:lnTo>
                <a:lnTo>
                  <a:pt x="3322" y="845"/>
                </a:lnTo>
                <a:lnTo>
                  <a:pt x="3349" y="854"/>
                </a:lnTo>
                <a:lnTo>
                  <a:pt x="3412" y="872"/>
                </a:lnTo>
                <a:lnTo>
                  <a:pt x="3476" y="882"/>
                </a:lnTo>
                <a:lnTo>
                  <a:pt x="3558" y="891"/>
                </a:lnTo>
                <a:lnTo>
                  <a:pt x="3676" y="900"/>
                </a:lnTo>
                <a:lnTo>
                  <a:pt x="3784" y="891"/>
                </a:lnTo>
                <a:lnTo>
                  <a:pt x="3821" y="872"/>
                </a:lnTo>
                <a:lnTo>
                  <a:pt x="3857" y="845"/>
                </a:lnTo>
                <a:lnTo>
                  <a:pt x="3893" y="836"/>
                </a:lnTo>
                <a:lnTo>
                  <a:pt x="3930" y="854"/>
                </a:lnTo>
                <a:lnTo>
                  <a:pt x="3948" y="872"/>
                </a:lnTo>
                <a:lnTo>
                  <a:pt x="3984" y="909"/>
                </a:lnTo>
                <a:lnTo>
                  <a:pt x="4002" y="963"/>
                </a:lnTo>
                <a:lnTo>
                  <a:pt x="4039" y="1018"/>
                </a:lnTo>
                <a:lnTo>
                  <a:pt x="4039" y="1091"/>
                </a:lnTo>
                <a:lnTo>
                  <a:pt x="4030" y="1181"/>
                </a:lnTo>
                <a:lnTo>
                  <a:pt x="4030" y="1254"/>
                </a:lnTo>
                <a:lnTo>
                  <a:pt x="4020" y="1327"/>
                </a:lnTo>
                <a:lnTo>
                  <a:pt x="3993" y="1372"/>
                </a:lnTo>
                <a:lnTo>
                  <a:pt x="3966" y="1372"/>
                </a:lnTo>
                <a:lnTo>
                  <a:pt x="3948" y="1372"/>
                </a:lnTo>
                <a:lnTo>
                  <a:pt x="3921" y="1381"/>
                </a:lnTo>
                <a:lnTo>
                  <a:pt x="3912" y="1390"/>
                </a:lnTo>
                <a:lnTo>
                  <a:pt x="3893" y="1400"/>
                </a:lnTo>
                <a:lnTo>
                  <a:pt x="3893" y="1436"/>
                </a:lnTo>
                <a:lnTo>
                  <a:pt x="3893" y="1454"/>
                </a:lnTo>
                <a:lnTo>
                  <a:pt x="3884" y="1500"/>
                </a:lnTo>
                <a:lnTo>
                  <a:pt x="3884" y="1563"/>
                </a:lnTo>
                <a:lnTo>
                  <a:pt x="3857" y="1609"/>
                </a:lnTo>
                <a:lnTo>
                  <a:pt x="3830" y="1663"/>
                </a:lnTo>
                <a:lnTo>
                  <a:pt x="3794" y="1718"/>
                </a:lnTo>
                <a:lnTo>
                  <a:pt x="3775" y="1772"/>
                </a:lnTo>
                <a:lnTo>
                  <a:pt x="3775" y="1818"/>
                </a:lnTo>
                <a:lnTo>
                  <a:pt x="3803" y="1863"/>
                </a:lnTo>
                <a:lnTo>
                  <a:pt x="3839" y="1899"/>
                </a:lnTo>
                <a:lnTo>
                  <a:pt x="3866" y="1927"/>
                </a:lnTo>
                <a:lnTo>
                  <a:pt x="3912" y="1972"/>
                </a:lnTo>
                <a:lnTo>
                  <a:pt x="3930" y="1990"/>
                </a:lnTo>
                <a:lnTo>
                  <a:pt x="3966" y="2009"/>
                </a:lnTo>
                <a:lnTo>
                  <a:pt x="4011" y="2009"/>
                </a:lnTo>
                <a:lnTo>
                  <a:pt x="4057" y="1999"/>
                </a:lnTo>
                <a:lnTo>
                  <a:pt x="4084" y="1999"/>
                </a:lnTo>
                <a:lnTo>
                  <a:pt x="4120" y="1990"/>
                </a:lnTo>
                <a:lnTo>
                  <a:pt x="4138" y="1972"/>
                </a:lnTo>
                <a:lnTo>
                  <a:pt x="4147" y="1990"/>
                </a:lnTo>
                <a:lnTo>
                  <a:pt x="4184" y="1999"/>
                </a:lnTo>
                <a:lnTo>
                  <a:pt x="4202" y="2045"/>
                </a:lnTo>
                <a:lnTo>
                  <a:pt x="4211" y="2081"/>
                </a:lnTo>
                <a:lnTo>
                  <a:pt x="4211" y="2099"/>
                </a:lnTo>
                <a:lnTo>
                  <a:pt x="4193" y="2127"/>
                </a:lnTo>
                <a:lnTo>
                  <a:pt x="4175" y="2154"/>
                </a:lnTo>
                <a:lnTo>
                  <a:pt x="4157" y="2172"/>
                </a:lnTo>
                <a:lnTo>
                  <a:pt x="4147" y="2199"/>
                </a:lnTo>
                <a:lnTo>
                  <a:pt x="4147" y="2208"/>
                </a:lnTo>
                <a:lnTo>
                  <a:pt x="4157" y="2245"/>
                </a:lnTo>
                <a:lnTo>
                  <a:pt x="4166" y="2263"/>
                </a:lnTo>
                <a:lnTo>
                  <a:pt x="4184" y="2299"/>
                </a:lnTo>
                <a:lnTo>
                  <a:pt x="4211" y="2345"/>
                </a:lnTo>
                <a:lnTo>
                  <a:pt x="4247" y="2381"/>
                </a:lnTo>
                <a:lnTo>
                  <a:pt x="4229" y="2436"/>
                </a:lnTo>
                <a:lnTo>
                  <a:pt x="4193" y="2454"/>
                </a:lnTo>
                <a:lnTo>
                  <a:pt x="4157" y="2463"/>
                </a:lnTo>
                <a:lnTo>
                  <a:pt x="4129" y="2499"/>
                </a:lnTo>
                <a:lnTo>
                  <a:pt x="4111" y="2536"/>
                </a:lnTo>
                <a:lnTo>
                  <a:pt x="4102" y="2572"/>
                </a:lnTo>
                <a:lnTo>
                  <a:pt x="4111" y="2599"/>
                </a:lnTo>
                <a:lnTo>
                  <a:pt x="4120" y="2636"/>
                </a:lnTo>
                <a:lnTo>
                  <a:pt x="4129" y="2690"/>
                </a:lnTo>
                <a:lnTo>
                  <a:pt x="4157" y="2736"/>
                </a:lnTo>
                <a:lnTo>
                  <a:pt x="4102" y="2736"/>
                </a:lnTo>
                <a:lnTo>
                  <a:pt x="4066" y="2736"/>
                </a:lnTo>
                <a:lnTo>
                  <a:pt x="4030" y="2754"/>
                </a:lnTo>
                <a:lnTo>
                  <a:pt x="4002" y="2772"/>
                </a:lnTo>
                <a:lnTo>
                  <a:pt x="3984" y="2808"/>
                </a:lnTo>
                <a:lnTo>
                  <a:pt x="3966" y="2817"/>
                </a:lnTo>
                <a:lnTo>
                  <a:pt x="3948" y="2826"/>
                </a:lnTo>
                <a:lnTo>
                  <a:pt x="3921" y="2826"/>
                </a:lnTo>
                <a:lnTo>
                  <a:pt x="3875" y="2808"/>
                </a:lnTo>
                <a:lnTo>
                  <a:pt x="3857" y="2790"/>
                </a:lnTo>
                <a:lnTo>
                  <a:pt x="3848" y="2772"/>
                </a:lnTo>
                <a:lnTo>
                  <a:pt x="3821" y="2772"/>
                </a:lnTo>
                <a:lnTo>
                  <a:pt x="3812" y="2763"/>
                </a:lnTo>
                <a:lnTo>
                  <a:pt x="3803" y="2736"/>
                </a:lnTo>
                <a:lnTo>
                  <a:pt x="3812" y="2708"/>
                </a:lnTo>
                <a:lnTo>
                  <a:pt x="3812" y="2690"/>
                </a:lnTo>
                <a:lnTo>
                  <a:pt x="3803" y="2654"/>
                </a:lnTo>
                <a:lnTo>
                  <a:pt x="3784" y="2627"/>
                </a:lnTo>
                <a:lnTo>
                  <a:pt x="3775" y="2627"/>
                </a:lnTo>
                <a:lnTo>
                  <a:pt x="3748" y="2645"/>
                </a:lnTo>
                <a:lnTo>
                  <a:pt x="3739" y="2654"/>
                </a:lnTo>
                <a:lnTo>
                  <a:pt x="3730" y="2681"/>
                </a:lnTo>
                <a:lnTo>
                  <a:pt x="3721" y="2699"/>
                </a:lnTo>
                <a:lnTo>
                  <a:pt x="3694" y="2717"/>
                </a:lnTo>
                <a:lnTo>
                  <a:pt x="3676" y="2736"/>
                </a:lnTo>
                <a:lnTo>
                  <a:pt x="3657" y="2772"/>
                </a:lnTo>
                <a:lnTo>
                  <a:pt x="3648" y="2799"/>
                </a:lnTo>
                <a:lnTo>
                  <a:pt x="3621" y="2817"/>
                </a:lnTo>
                <a:lnTo>
                  <a:pt x="3594" y="2826"/>
                </a:lnTo>
                <a:lnTo>
                  <a:pt x="3576" y="2817"/>
                </a:lnTo>
                <a:lnTo>
                  <a:pt x="3539" y="2817"/>
                </a:lnTo>
                <a:lnTo>
                  <a:pt x="3476" y="2817"/>
                </a:lnTo>
                <a:lnTo>
                  <a:pt x="3412" y="2808"/>
                </a:lnTo>
                <a:lnTo>
                  <a:pt x="3376" y="2808"/>
                </a:lnTo>
                <a:lnTo>
                  <a:pt x="3340" y="2781"/>
                </a:lnTo>
                <a:lnTo>
                  <a:pt x="3331" y="2763"/>
                </a:lnTo>
                <a:lnTo>
                  <a:pt x="3294" y="2754"/>
                </a:lnTo>
                <a:lnTo>
                  <a:pt x="3249" y="2745"/>
                </a:lnTo>
                <a:lnTo>
                  <a:pt x="3222" y="2745"/>
                </a:lnTo>
                <a:lnTo>
                  <a:pt x="3167" y="2763"/>
                </a:lnTo>
                <a:lnTo>
                  <a:pt x="3131" y="2781"/>
                </a:lnTo>
                <a:lnTo>
                  <a:pt x="3104" y="2808"/>
                </a:lnTo>
                <a:lnTo>
                  <a:pt x="3068" y="2836"/>
                </a:lnTo>
                <a:lnTo>
                  <a:pt x="3040" y="2854"/>
                </a:lnTo>
                <a:lnTo>
                  <a:pt x="3031" y="2890"/>
                </a:lnTo>
                <a:lnTo>
                  <a:pt x="3031" y="2908"/>
                </a:lnTo>
                <a:lnTo>
                  <a:pt x="3004" y="3017"/>
                </a:lnTo>
                <a:lnTo>
                  <a:pt x="2995" y="3054"/>
                </a:lnTo>
                <a:lnTo>
                  <a:pt x="2995" y="3090"/>
                </a:lnTo>
                <a:lnTo>
                  <a:pt x="3004" y="3117"/>
                </a:lnTo>
                <a:lnTo>
                  <a:pt x="3022" y="3126"/>
                </a:lnTo>
                <a:lnTo>
                  <a:pt x="3049" y="3145"/>
                </a:lnTo>
                <a:lnTo>
                  <a:pt x="3068" y="3154"/>
                </a:lnTo>
                <a:lnTo>
                  <a:pt x="3077" y="3172"/>
                </a:lnTo>
                <a:lnTo>
                  <a:pt x="3095" y="3181"/>
                </a:lnTo>
                <a:lnTo>
                  <a:pt x="3113" y="3217"/>
                </a:lnTo>
                <a:lnTo>
                  <a:pt x="3122" y="3235"/>
                </a:lnTo>
                <a:lnTo>
                  <a:pt x="3122" y="3245"/>
                </a:lnTo>
                <a:lnTo>
                  <a:pt x="3131" y="3272"/>
                </a:lnTo>
                <a:lnTo>
                  <a:pt x="3140" y="3317"/>
                </a:lnTo>
                <a:lnTo>
                  <a:pt x="3131" y="3354"/>
                </a:lnTo>
                <a:lnTo>
                  <a:pt x="3122" y="3390"/>
                </a:lnTo>
                <a:lnTo>
                  <a:pt x="3140" y="3408"/>
                </a:lnTo>
                <a:lnTo>
                  <a:pt x="3158" y="3417"/>
                </a:lnTo>
                <a:lnTo>
                  <a:pt x="3167" y="3426"/>
                </a:lnTo>
                <a:lnTo>
                  <a:pt x="3176" y="3445"/>
                </a:lnTo>
                <a:lnTo>
                  <a:pt x="3167" y="3472"/>
                </a:lnTo>
                <a:lnTo>
                  <a:pt x="3167" y="3508"/>
                </a:lnTo>
                <a:lnTo>
                  <a:pt x="3149" y="3535"/>
                </a:lnTo>
                <a:lnTo>
                  <a:pt x="3140" y="3554"/>
                </a:lnTo>
                <a:lnTo>
                  <a:pt x="3131" y="3572"/>
                </a:lnTo>
                <a:lnTo>
                  <a:pt x="3131" y="3626"/>
                </a:lnTo>
                <a:lnTo>
                  <a:pt x="3122" y="3635"/>
                </a:lnTo>
                <a:lnTo>
                  <a:pt x="3095" y="3654"/>
                </a:lnTo>
                <a:lnTo>
                  <a:pt x="3077" y="3672"/>
                </a:lnTo>
                <a:lnTo>
                  <a:pt x="3077" y="3699"/>
                </a:lnTo>
                <a:lnTo>
                  <a:pt x="3068" y="3735"/>
                </a:lnTo>
                <a:lnTo>
                  <a:pt x="3049" y="3763"/>
                </a:lnTo>
                <a:lnTo>
                  <a:pt x="3022" y="3763"/>
                </a:lnTo>
                <a:lnTo>
                  <a:pt x="2995" y="3772"/>
                </a:lnTo>
                <a:lnTo>
                  <a:pt x="2959" y="3781"/>
                </a:lnTo>
                <a:lnTo>
                  <a:pt x="2922" y="3790"/>
                </a:lnTo>
                <a:lnTo>
                  <a:pt x="2904" y="3817"/>
                </a:lnTo>
                <a:lnTo>
                  <a:pt x="2868" y="3835"/>
                </a:lnTo>
                <a:lnTo>
                  <a:pt x="2841" y="3835"/>
                </a:lnTo>
                <a:lnTo>
                  <a:pt x="2813" y="3835"/>
                </a:lnTo>
                <a:lnTo>
                  <a:pt x="2786" y="3826"/>
                </a:lnTo>
                <a:lnTo>
                  <a:pt x="2768" y="3835"/>
                </a:lnTo>
                <a:lnTo>
                  <a:pt x="2741" y="3844"/>
                </a:lnTo>
                <a:lnTo>
                  <a:pt x="2732" y="3872"/>
                </a:lnTo>
                <a:lnTo>
                  <a:pt x="2714" y="3953"/>
                </a:lnTo>
                <a:lnTo>
                  <a:pt x="2695" y="4017"/>
                </a:lnTo>
                <a:lnTo>
                  <a:pt x="2695" y="4072"/>
                </a:lnTo>
                <a:lnTo>
                  <a:pt x="2695" y="4090"/>
                </a:lnTo>
                <a:lnTo>
                  <a:pt x="2714" y="4117"/>
                </a:lnTo>
                <a:lnTo>
                  <a:pt x="2723" y="4144"/>
                </a:lnTo>
                <a:lnTo>
                  <a:pt x="2723" y="4163"/>
                </a:lnTo>
                <a:lnTo>
                  <a:pt x="2723" y="4181"/>
                </a:lnTo>
                <a:lnTo>
                  <a:pt x="2732" y="4208"/>
                </a:lnTo>
                <a:lnTo>
                  <a:pt x="2750" y="4226"/>
                </a:lnTo>
                <a:lnTo>
                  <a:pt x="2759" y="4244"/>
                </a:lnTo>
                <a:lnTo>
                  <a:pt x="2759" y="4281"/>
                </a:lnTo>
                <a:lnTo>
                  <a:pt x="2759" y="4281"/>
                </a:lnTo>
                <a:lnTo>
                  <a:pt x="2768" y="4299"/>
                </a:lnTo>
                <a:lnTo>
                  <a:pt x="2759" y="4308"/>
                </a:lnTo>
                <a:lnTo>
                  <a:pt x="2759" y="4317"/>
                </a:lnTo>
                <a:lnTo>
                  <a:pt x="2768" y="4317"/>
                </a:lnTo>
                <a:lnTo>
                  <a:pt x="2786" y="4326"/>
                </a:lnTo>
                <a:lnTo>
                  <a:pt x="2804" y="4317"/>
                </a:lnTo>
                <a:lnTo>
                  <a:pt x="2822" y="4299"/>
                </a:lnTo>
                <a:lnTo>
                  <a:pt x="2822" y="4299"/>
                </a:lnTo>
                <a:lnTo>
                  <a:pt x="2868" y="4335"/>
                </a:lnTo>
                <a:lnTo>
                  <a:pt x="2904" y="4353"/>
                </a:lnTo>
                <a:lnTo>
                  <a:pt x="2922" y="4381"/>
                </a:lnTo>
                <a:lnTo>
                  <a:pt x="2895" y="4399"/>
                </a:lnTo>
                <a:lnTo>
                  <a:pt x="2877" y="4408"/>
                </a:lnTo>
                <a:lnTo>
                  <a:pt x="2868" y="4444"/>
                </a:lnTo>
                <a:lnTo>
                  <a:pt x="2886" y="4472"/>
                </a:lnTo>
                <a:lnTo>
                  <a:pt x="2904" y="4499"/>
                </a:lnTo>
                <a:lnTo>
                  <a:pt x="2859" y="4553"/>
                </a:lnTo>
                <a:lnTo>
                  <a:pt x="2841" y="4581"/>
                </a:lnTo>
                <a:lnTo>
                  <a:pt x="2832" y="4608"/>
                </a:lnTo>
                <a:lnTo>
                  <a:pt x="2813" y="4653"/>
                </a:lnTo>
                <a:lnTo>
                  <a:pt x="2804" y="4653"/>
                </a:lnTo>
                <a:lnTo>
                  <a:pt x="2786" y="4662"/>
                </a:lnTo>
                <a:lnTo>
                  <a:pt x="2768" y="4662"/>
                </a:lnTo>
                <a:lnTo>
                  <a:pt x="2741" y="4681"/>
                </a:lnTo>
                <a:lnTo>
                  <a:pt x="2723" y="4681"/>
                </a:lnTo>
                <a:lnTo>
                  <a:pt x="2705" y="4699"/>
                </a:lnTo>
                <a:lnTo>
                  <a:pt x="2695" y="4717"/>
                </a:lnTo>
                <a:lnTo>
                  <a:pt x="2695" y="4735"/>
                </a:lnTo>
                <a:lnTo>
                  <a:pt x="2705" y="4853"/>
                </a:lnTo>
                <a:lnTo>
                  <a:pt x="2723" y="4890"/>
                </a:lnTo>
                <a:lnTo>
                  <a:pt x="2741" y="4917"/>
                </a:lnTo>
                <a:lnTo>
                  <a:pt x="2768" y="4935"/>
                </a:lnTo>
                <a:lnTo>
                  <a:pt x="2786" y="4944"/>
                </a:lnTo>
                <a:lnTo>
                  <a:pt x="2804" y="4962"/>
                </a:lnTo>
                <a:lnTo>
                  <a:pt x="2804" y="4990"/>
                </a:lnTo>
                <a:lnTo>
                  <a:pt x="2813" y="5008"/>
                </a:lnTo>
                <a:lnTo>
                  <a:pt x="2841" y="5026"/>
                </a:lnTo>
                <a:lnTo>
                  <a:pt x="2868" y="5035"/>
                </a:lnTo>
                <a:lnTo>
                  <a:pt x="2895" y="5053"/>
                </a:lnTo>
                <a:lnTo>
                  <a:pt x="2895" y="5080"/>
                </a:lnTo>
                <a:lnTo>
                  <a:pt x="2886" y="5117"/>
                </a:lnTo>
                <a:lnTo>
                  <a:pt x="2886" y="5144"/>
                </a:lnTo>
                <a:lnTo>
                  <a:pt x="2895" y="5153"/>
                </a:lnTo>
                <a:lnTo>
                  <a:pt x="2904" y="5153"/>
                </a:lnTo>
                <a:lnTo>
                  <a:pt x="2922" y="5162"/>
                </a:lnTo>
                <a:lnTo>
                  <a:pt x="2931" y="5162"/>
                </a:lnTo>
                <a:lnTo>
                  <a:pt x="2940" y="5162"/>
                </a:lnTo>
                <a:lnTo>
                  <a:pt x="2922" y="5208"/>
                </a:lnTo>
                <a:lnTo>
                  <a:pt x="2841" y="5262"/>
                </a:lnTo>
                <a:lnTo>
                  <a:pt x="2786" y="5253"/>
                </a:lnTo>
                <a:lnTo>
                  <a:pt x="2759" y="5244"/>
                </a:lnTo>
                <a:lnTo>
                  <a:pt x="2695" y="5217"/>
                </a:lnTo>
                <a:lnTo>
                  <a:pt x="2668" y="5208"/>
                </a:lnTo>
                <a:lnTo>
                  <a:pt x="2632" y="5190"/>
                </a:lnTo>
                <a:lnTo>
                  <a:pt x="2614" y="5171"/>
                </a:lnTo>
                <a:lnTo>
                  <a:pt x="2605" y="5153"/>
                </a:lnTo>
                <a:lnTo>
                  <a:pt x="2587" y="5117"/>
                </a:lnTo>
                <a:lnTo>
                  <a:pt x="2568" y="5090"/>
                </a:lnTo>
                <a:lnTo>
                  <a:pt x="2559" y="5071"/>
                </a:lnTo>
                <a:lnTo>
                  <a:pt x="2559" y="5044"/>
                </a:lnTo>
                <a:lnTo>
                  <a:pt x="2568" y="4990"/>
                </a:lnTo>
                <a:lnTo>
                  <a:pt x="2568" y="4971"/>
                </a:lnTo>
                <a:lnTo>
                  <a:pt x="2568" y="4953"/>
                </a:lnTo>
                <a:lnTo>
                  <a:pt x="2559" y="4935"/>
                </a:lnTo>
                <a:lnTo>
                  <a:pt x="2523" y="4935"/>
                </a:lnTo>
                <a:lnTo>
                  <a:pt x="2505" y="4935"/>
                </a:lnTo>
                <a:lnTo>
                  <a:pt x="2496" y="4944"/>
                </a:lnTo>
                <a:lnTo>
                  <a:pt x="2496" y="4971"/>
                </a:lnTo>
                <a:lnTo>
                  <a:pt x="2478" y="4990"/>
                </a:lnTo>
                <a:lnTo>
                  <a:pt x="2469" y="4990"/>
                </a:lnTo>
                <a:lnTo>
                  <a:pt x="2441" y="4990"/>
                </a:lnTo>
                <a:lnTo>
                  <a:pt x="2414" y="4971"/>
                </a:lnTo>
                <a:lnTo>
                  <a:pt x="2405" y="4944"/>
                </a:lnTo>
                <a:lnTo>
                  <a:pt x="2396" y="4917"/>
                </a:lnTo>
                <a:lnTo>
                  <a:pt x="2387" y="4890"/>
                </a:lnTo>
                <a:lnTo>
                  <a:pt x="2378" y="4844"/>
                </a:lnTo>
                <a:lnTo>
                  <a:pt x="2369" y="4799"/>
                </a:lnTo>
                <a:lnTo>
                  <a:pt x="2342" y="4771"/>
                </a:lnTo>
                <a:lnTo>
                  <a:pt x="2314" y="4753"/>
                </a:lnTo>
                <a:lnTo>
                  <a:pt x="2305" y="4726"/>
                </a:lnTo>
                <a:lnTo>
                  <a:pt x="2287" y="4708"/>
                </a:lnTo>
                <a:lnTo>
                  <a:pt x="2278" y="4690"/>
                </a:lnTo>
                <a:lnTo>
                  <a:pt x="2242" y="4681"/>
                </a:lnTo>
                <a:lnTo>
                  <a:pt x="2196" y="4662"/>
                </a:lnTo>
                <a:lnTo>
                  <a:pt x="2196" y="4681"/>
                </a:lnTo>
                <a:lnTo>
                  <a:pt x="2169" y="4681"/>
                </a:lnTo>
                <a:lnTo>
                  <a:pt x="2096" y="4681"/>
                </a:lnTo>
                <a:lnTo>
                  <a:pt x="2096" y="4608"/>
                </a:lnTo>
                <a:lnTo>
                  <a:pt x="2087" y="4562"/>
                </a:lnTo>
                <a:lnTo>
                  <a:pt x="2087" y="4517"/>
                </a:lnTo>
                <a:lnTo>
                  <a:pt x="2069" y="4472"/>
                </a:lnTo>
                <a:lnTo>
                  <a:pt x="2060" y="4462"/>
                </a:lnTo>
                <a:lnTo>
                  <a:pt x="2024" y="4472"/>
                </a:lnTo>
                <a:lnTo>
                  <a:pt x="2006" y="4472"/>
                </a:lnTo>
                <a:lnTo>
                  <a:pt x="1988" y="4462"/>
                </a:lnTo>
                <a:lnTo>
                  <a:pt x="1960" y="4435"/>
                </a:lnTo>
                <a:lnTo>
                  <a:pt x="1933" y="4408"/>
                </a:lnTo>
                <a:lnTo>
                  <a:pt x="1906" y="4372"/>
                </a:lnTo>
                <a:lnTo>
                  <a:pt x="1897" y="4344"/>
                </a:lnTo>
                <a:lnTo>
                  <a:pt x="1906" y="4308"/>
                </a:lnTo>
                <a:lnTo>
                  <a:pt x="1897" y="4272"/>
                </a:lnTo>
                <a:lnTo>
                  <a:pt x="1861" y="4253"/>
                </a:lnTo>
                <a:lnTo>
                  <a:pt x="1833" y="4253"/>
                </a:lnTo>
                <a:lnTo>
                  <a:pt x="1797" y="4262"/>
                </a:lnTo>
                <a:lnTo>
                  <a:pt x="1770" y="4272"/>
                </a:lnTo>
                <a:lnTo>
                  <a:pt x="1752" y="4272"/>
                </a:lnTo>
                <a:lnTo>
                  <a:pt x="1733" y="4281"/>
                </a:lnTo>
                <a:lnTo>
                  <a:pt x="1697" y="4290"/>
                </a:lnTo>
                <a:lnTo>
                  <a:pt x="1679" y="4299"/>
                </a:lnTo>
                <a:lnTo>
                  <a:pt x="1670" y="4299"/>
                </a:lnTo>
                <a:lnTo>
                  <a:pt x="1652" y="4290"/>
                </a:lnTo>
                <a:lnTo>
                  <a:pt x="1634" y="4272"/>
                </a:lnTo>
                <a:lnTo>
                  <a:pt x="1615" y="4253"/>
                </a:lnTo>
                <a:lnTo>
                  <a:pt x="1625" y="4235"/>
                </a:lnTo>
                <a:lnTo>
                  <a:pt x="1615" y="4208"/>
                </a:lnTo>
                <a:lnTo>
                  <a:pt x="1588" y="4181"/>
                </a:lnTo>
                <a:lnTo>
                  <a:pt x="1570" y="4172"/>
                </a:lnTo>
                <a:lnTo>
                  <a:pt x="1543" y="4144"/>
                </a:lnTo>
                <a:lnTo>
                  <a:pt x="1507" y="4099"/>
                </a:lnTo>
                <a:lnTo>
                  <a:pt x="1525" y="4090"/>
                </a:lnTo>
                <a:lnTo>
                  <a:pt x="1543" y="4072"/>
                </a:lnTo>
                <a:lnTo>
                  <a:pt x="1561" y="4044"/>
                </a:lnTo>
                <a:lnTo>
                  <a:pt x="1552" y="4017"/>
                </a:lnTo>
                <a:lnTo>
                  <a:pt x="1543" y="3999"/>
                </a:lnTo>
                <a:lnTo>
                  <a:pt x="1507" y="4026"/>
                </a:lnTo>
                <a:lnTo>
                  <a:pt x="1488" y="4035"/>
                </a:lnTo>
                <a:lnTo>
                  <a:pt x="1470" y="4063"/>
                </a:lnTo>
                <a:lnTo>
                  <a:pt x="1461" y="4072"/>
                </a:lnTo>
                <a:lnTo>
                  <a:pt x="1461" y="4090"/>
                </a:lnTo>
                <a:lnTo>
                  <a:pt x="1470" y="4144"/>
                </a:lnTo>
                <a:lnTo>
                  <a:pt x="1470" y="4190"/>
                </a:lnTo>
                <a:lnTo>
                  <a:pt x="1470" y="4226"/>
                </a:lnTo>
                <a:lnTo>
                  <a:pt x="1443" y="4226"/>
                </a:lnTo>
                <a:lnTo>
                  <a:pt x="1416" y="4217"/>
                </a:lnTo>
                <a:lnTo>
                  <a:pt x="1398" y="4199"/>
                </a:lnTo>
                <a:lnTo>
                  <a:pt x="1389" y="4163"/>
                </a:lnTo>
                <a:lnTo>
                  <a:pt x="1380" y="4153"/>
                </a:lnTo>
                <a:lnTo>
                  <a:pt x="1352" y="4144"/>
                </a:lnTo>
                <a:lnTo>
                  <a:pt x="1216" y="4144"/>
                </a:lnTo>
                <a:lnTo>
                  <a:pt x="1180" y="4144"/>
                </a:lnTo>
                <a:lnTo>
                  <a:pt x="1144" y="4153"/>
                </a:lnTo>
                <a:lnTo>
                  <a:pt x="1107" y="4163"/>
                </a:lnTo>
                <a:lnTo>
                  <a:pt x="1071" y="4153"/>
                </a:lnTo>
                <a:lnTo>
                  <a:pt x="1035" y="4163"/>
                </a:lnTo>
                <a:lnTo>
                  <a:pt x="1017" y="4190"/>
                </a:lnTo>
                <a:lnTo>
                  <a:pt x="1007" y="4217"/>
                </a:lnTo>
                <a:lnTo>
                  <a:pt x="998" y="4244"/>
                </a:lnTo>
                <a:lnTo>
                  <a:pt x="971" y="4262"/>
                </a:lnTo>
                <a:lnTo>
                  <a:pt x="944" y="4262"/>
                </a:lnTo>
                <a:lnTo>
                  <a:pt x="926" y="4253"/>
                </a:lnTo>
                <a:lnTo>
                  <a:pt x="889" y="4262"/>
                </a:lnTo>
                <a:lnTo>
                  <a:pt x="853" y="4281"/>
                </a:lnTo>
                <a:lnTo>
                  <a:pt x="826" y="4290"/>
                </a:lnTo>
                <a:lnTo>
                  <a:pt x="799" y="4272"/>
                </a:lnTo>
                <a:lnTo>
                  <a:pt x="781" y="4253"/>
                </a:lnTo>
                <a:lnTo>
                  <a:pt x="735" y="4262"/>
                </a:lnTo>
                <a:lnTo>
                  <a:pt x="699" y="4290"/>
                </a:lnTo>
                <a:lnTo>
                  <a:pt x="672" y="4317"/>
                </a:lnTo>
                <a:lnTo>
                  <a:pt x="626" y="4353"/>
                </a:lnTo>
                <a:lnTo>
                  <a:pt x="617" y="4399"/>
                </a:lnTo>
                <a:lnTo>
                  <a:pt x="599" y="4435"/>
                </a:lnTo>
                <a:lnTo>
                  <a:pt x="572" y="4435"/>
                </a:lnTo>
                <a:lnTo>
                  <a:pt x="536" y="4435"/>
                </a:lnTo>
                <a:lnTo>
                  <a:pt x="499" y="4453"/>
                </a:lnTo>
                <a:lnTo>
                  <a:pt x="463" y="4472"/>
                </a:lnTo>
                <a:lnTo>
                  <a:pt x="408" y="4481"/>
                </a:lnTo>
                <a:lnTo>
                  <a:pt x="390" y="4462"/>
                </a:lnTo>
                <a:lnTo>
                  <a:pt x="390" y="4444"/>
                </a:lnTo>
                <a:lnTo>
                  <a:pt x="399" y="4426"/>
                </a:lnTo>
                <a:lnTo>
                  <a:pt x="408" y="4408"/>
                </a:lnTo>
                <a:lnTo>
                  <a:pt x="418" y="4381"/>
                </a:lnTo>
                <a:lnTo>
                  <a:pt x="408" y="4362"/>
                </a:lnTo>
                <a:lnTo>
                  <a:pt x="381" y="4353"/>
                </a:lnTo>
                <a:lnTo>
                  <a:pt x="363" y="4335"/>
                </a:lnTo>
                <a:lnTo>
                  <a:pt x="318" y="4335"/>
                </a:lnTo>
                <a:lnTo>
                  <a:pt x="290" y="4335"/>
                </a:lnTo>
                <a:lnTo>
                  <a:pt x="127" y="4344"/>
                </a:lnTo>
                <a:lnTo>
                  <a:pt x="154" y="4281"/>
                </a:lnTo>
                <a:lnTo>
                  <a:pt x="154" y="4262"/>
                </a:lnTo>
                <a:lnTo>
                  <a:pt x="173" y="4244"/>
                </a:lnTo>
                <a:lnTo>
                  <a:pt x="173" y="4226"/>
                </a:lnTo>
                <a:lnTo>
                  <a:pt x="182" y="4208"/>
                </a:lnTo>
                <a:lnTo>
                  <a:pt x="173" y="4190"/>
                </a:lnTo>
                <a:lnTo>
                  <a:pt x="163" y="4172"/>
                </a:lnTo>
                <a:lnTo>
                  <a:pt x="154" y="4144"/>
                </a:lnTo>
                <a:lnTo>
                  <a:pt x="145" y="4135"/>
                </a:lnTo>
                <a:lnTo>
                  <a:pt x="127" y="4117"/>
                </a:lnTo>
                <a:lnTo>
                  <a:pt x="118" y="4099"/>
                </a:lnTo>
                <a:lnTo>
                  <a:pt x="136" y="4090"/>
                </a:lnTo>
                <a:lnTo>
                  <a:pt x="154" y="4081"/>
                </a:lnTo>
                <a:lnTo>
                  <a:pt x="182" y="4090"/>
                </a:lnTo>
                <a:lnTo>
                  <a:pt x="200" y="4099"/>
                </a:lnTo>
                <a:lnTo>
                  <a:pt x="209" y="4099"/>
                </a:lnTo>
                <a:lnTo>
                  <a:pt x="227" y="4081"/>
                </a:lnTo>
                <a:lnTo>
                  <a:pt x="236" y="4053"/>
                </a:lnTo>
                <a:lnTo>
                  <a:pt x="218" y="4035"/>
                </a:lnTo>
                <a:lnTo>
                  <a:pt x="191" y="4017"/>
                </a:lnTo>
                <a:lnTo>
                  <a:pt x="173" y="3999"/>
                </a:lnTo>
                <a:lnTo>
                  <a:pt x="163" y="3963"/>
                </a:lnTo>
                <a:lnTo>
                  <a:pt x="173" y="3917"/>
                </a:lnTo>
                <a:lnTo>
                  <a:pt x="182" y="3872"/>
                </a:lnTo>
                <a:lnTo>
                  <a:pt x="209" y="3844"/>
                </a:lnTo>
                <a:lnTo>
                  <a:pt x="218" y="3817"/>
                </a:lnTo>
                <a:lnTo>
                  <a:pt x="245" y="3790"/>
                </a:lnTo>
                <a:lnTo>
                  <a:pt x="281" y="3763"/>
                </a:lnTo>
                <a:lnTo>
                  <a:pt x="345" y="3735"/>
                </a:lnTo>
                <a:lnTo>
                  <a:pt x="399" y="3708"/>
                </a:lnTo>
                <a:lnTo>
                  <a:pt x="427" y="3699"/>
                </a:lnTo>
                <a:lnTo>
                  <a:pt x="481" y="3690"/>
                </a:lnTo>
                <a:lnTo>
                  <a:pt x="499" y="3699"/>
                </a:lnTo>
                <a:lnTo>
                  <a:pt x="508" y="3708"/>
                </a:lnTo>
                <a:lnTo>
                  <a:pt x="536" y="3717"/>
                </a:lnTo>
                <a:lnTo>
                  <a:pt x="554" y="3726"/>
                </a:lnTo>
                <a:lnTo>
                  <a:pt x="581" y="3726"/>
                </a:lnTo>
                <a:lnTo>
                  <a:pt x="590" y="3708"/>
                </a:lnTo>
                <a:lnTo>
                  <a:pt x="608" y="3681"/>
                </a:lnTo>
                <a:lnTo>
                  <a:pt x="635" y="3654"/>
                </a:lnTo>
                <a:lnTo>
                  <a:pt x="644" y="3617"/>
                </a:lnTo>
                <a:lnTo>
                  <a:pt x="663" y="3563"/>
                </a:lnTo>
                <a:lnTo>
                  <a:pt x="663" y="3526"/>
                </a:lnTo>
                <a:lnTo>
                  <a:pt x="672" y="3508"/>
                </a:lnTo>
                <a:lnTo>
                  <a:pt x="699" y="3472"/>
                </a:lnTo>
                <a:lnTo>
                  <a:pt x="717" y="3435"/>
                </a:lnTo>
                <a:lnTo>
                  <a:pt x="744" y="3417"/>
                </a:lnTo>
                <a:lnTo>
                  <a:pt x="762" y="3390"/>
                </a:lnTo>
                <a:lnTo>
                  <a:pt x="799" y="3354"/>
                </a:lnTo>
                <a:lnTo>
                  <a:pt x="781" y="3326"/>
                </a:lnTo>
                <a:lnTo>
                  <a:pt x="735" y="3290"/>
                </a:lnTo>
                <a:lnTo>
                  <a:pt x="681" y="3263"/>
                </a:lnTo>
                <a:lnTo>
                  <a:pt x="644" y="3272"/>
                </a:lnTo>
                <a:lnTo>
                  <a:pt x="590" y="3272"/>
                </a:lnTo>
                <a:lnTo>
                  <a:pt x="572" y="3281"/>
                </a:lnTo>
                <a:lnTo>
                  <a:pt x="572" y="3254"/>
                </a:lnTo>
                <a:lnTo>
                  <a:pt x="563" y="3245"/>
                </a:lnTo>
                <a:lnTo>
                  <a:pt x="563" y="3235"/>
                </a:lnTo>
                <a:lnTo>
                  <a:pt x="526" y="3226"/>
                </a:lnTo>
                <a:lnTo>
                  <a:pt x="472" y="3217"/>
                </a:lnTo>
                <a:lnTo>
                  <a:pt x="427" y="3226"/>
                </a:lnTo>
                <a:lnTo>
                  <a:pt x="381" y="3226"/>
                </a:lnTo>
                <a:lnTo>
                  <a:pt x="336" y="3226"/>
                </a:lnTo>
                <a:lnTo>
                  <a:pt x="290" y="3226"/>
                </a:lnTo>
                <a:lnTo>
                  <a:pt x="227" y="3226"/>
                </a:lnTo>
                <a:lnTo>
                  <a:pt x="163" y="3226"/>
                </a:lnTo>
                <a:lnTo>
                  <a:pt x="109" y="3226"/>
                </a:lnTo>
                <a:lnTo>
                  <a:pt x="73" y="3226"/>
                </a:lnTo>
                <a:lnTo>
                  <a:pt x="36" y="3208"/>
                </a:lnTo>
                <a:lnTo>
                  <a:pt x="27" y="3199"/>
                </a:lnTo>
                <a:lnTo>
                  <a:pt x="18" y="3181"/>
                </a:lnTo>
                <a:lnTo>
                  <a:pt x="9" y="3163"/>
                </a:lnTo>
                <a:lnTo>
                  <a:pt x="0" y="3135"/>
                </a:lnTo>
                <a:lnTo>
                  <a:pt x="27" y="3045"/>
                </a:lnTo>
                <a:lnTo>
                  <a:pt x="55" y="3026"/>
                </a:lnTo>
                <a:lnTo>
                  <a:pt x="55" y="3017"/>
                </a:lnTo>
                <a:lnTo>
                  <a:pt x="55" y="2990"/>
                </a:lnTo>
                <a:lnTo>
                  <a:pt x="36" y="2963"/>
                </a:lnTo>
                <a:lnTo>
                  <a:pt x="45" y="2926"/>
                </a:lnTo>
                <a:lnTo>
                  <a:pt x="73" y="2890"/>
                </a:lnTo>
                <a:lnTo>
                  <a:pt x="100" y="2845"/>
                </a:lnTo>
                <a:lnTo>
                  <a:pt x="118" y="2817"/>
                </a:lnTo>
                <a:lnTo>
                  <a:pt x="136" y="2781"/>
                </a:lnTo>
                <a:lnTo>
                  <a:pt x="136" y="2763"/>
                </a:lnTo>
                <a:lnTo>
                  <a:pt x="136" y="2745"/>
                </a:lnTo>
                <a:lnTo>
                  <a:pt x="127" y="2708"/>
                </a:lnTo>
                <a:lnTo>
                  <a:pt x="127" y="2681"/>
                </a:lnTo>
                <a:lnTo>
                  <a:pt x="136" y="2654"/>
                </a:lnTo>
                <a:lnTo>
                  <a:pt x="145" y="2627"/>
                </a:lnTo>
                <a:lnTo>
                  <a:pt x="173" y="2617"/>
                </a:lnTo>
                <a:lnTo>
                  <a:pt x="200" y="2617"/>
                </a:lnTo>
                <a:lnTo>
                  <a:pt x="236" y="2608"/>
                </a:lnTo>
                <a:lnTo>
                  <a:pt x="281" y="2599"/>
                </a:lnTo>
                <a:lnTo>
                  <a:pt x="309" y="2599"/>
                </a:lnTo>
                <a:lnTo>
                  <a:pt x="345" y="2599"/>
                </a:lnTo>
                <a:lnTo>
                  <a:pt x="363" y="2599"/>
                </a:lnTo>
                <a:lnTo>
                  <a:pt x="381" y="2590"/>
                </a:lnTo>
                <a:lnTo>
                  <a:pt x="390" y="2563"/>
                </a:lnTo>
                <a:lnTo>
                  <a:pt x="381" y="2527"/>
                </a:lnTo>
                <a:lnTo>
                  <a:pt x="418" y="2490"/>
                </a:lnTo>
                <a:lnTo>
                  <a:pt x="445" y="2463"/>
                </a:lnTo>
                <a:lnTo>
                  <a:pt x="499" y="2445"/>
                </a:lnTo>
                <a:lnTo>
                  <a:pt x="536" y="2417"/>
                </a:lnTo>
                <a:lnTo>
                  <a:pt x="563" y="2336"/>
                </a:lnTo>
                <a:lnTo>
                  <a:pt x="572" y="2318"/>
                </a:lnTo>
                <a:lnTo>
                  <a:pt x="617" y="2308"/>
                </a:lnTo>
                <a:lnTo>
                  <a:pt x="672" y="2290"/>
                </a:lnTo>
                <a:lnTo>
                  <a:pt x="672" y="2245"/>
                </a:lnTo>
                <a:lnTo>
                  <a:pt x="672" y="2181"/>
                </a:lnTo>
                <a:lnTo>
                  <a:pt x="653" y="2118"/>
                </a:lnTo>
                <a:lnTo>
                  <a:pt x="590" y="2063"/>
                </a:lnTo>
                <a:lnTo>
                  <a:pt x="545" y="1999"/>
                </a:lnTo>
                <a:lnTo>
                  <a:pt x="536" y="1927"/>
                </a:lnTo>
                <a:lnTo>
                  <a:pt x="526" y="1890"/>
                </a:lnTo>
                <a:lnTo>
                  <a:pt x="481" y="1845"/>
                </a:lnTo>
                <a:lnTo>
                  <a:pt x="427" y="1809"/>
                </a:lnTo>
                <a:lnTo>
                  <a:pt x="418" y="1754"/>
                </a:lnTo>
                <a:lnTo>
                  <a:pt x="436" y="1672"/>
                </a:lnTo>
                <a:lnTo>
                  <a:pt x="445" y="1627"/>
                </a:lnTo>
                <a:lnTo>
                  <a:pt x="454" y="1600"/>
                </a:lnTo>
                <a:lnTo>
                  <a:pt x="445" y="1554"/>
                </a:lnTo>
                <a:lnTo>
                  <a:pt x="445" y="1554"/>
                </a:lnTo>
                <a:lnTo>
                  <a:pt x="481" y="1472"/>
                </a:lnTo>
                <a:lnTo>
                  <a:pt x="481" y="1445"/>
                </a:lnTo>
                <a:lnTo>
                  <a:pt x="490" y="1427"/>
                </a:lnTo>
                <a:lnTo>
                  <a:pt x="481" y="1409"/>
                </a:lnTo>
                <a:lnTo>
                  <a:pt x="472" y="1381"/>
                </a:lnTo>
                <a:lnTo>
                  <a:pt x="445" y="1372"/>
                </a:lnTo>
                <a:lnTo>
                  <a:pt x="408" y="1363"/>
                </a:lnTo>
                <a:lnTo>
                  <a:pt x="381" y="1345"/>
                </a:lnTo>
                <a:lnTo>
                  <a:pt x="354" y="1345"/>
                </a:lnTo>
                <a:lnTo>
                  <a:pt x="336" y="1336"/>
                </a:lnTo>
                <a:lnTo>
                  <a:pt x="327" y="1309"/>
                </a:lnTo>
                <a:lnTo>
                  <a:pt x="336" y="1272"/>
                </a:lnTo>
                <a:lnTo>
                  <a:pt x="354" y="1209"/>
                </a:lnTo>
                <a:lnTo>
                  <a:pt x="372" y="1172"/>
                </a:lnTo>
                <a:lnTo>
                  <a:pt x="381" y="1136"/>
                </a:lnTo>
                <a:lnTo>
                  <a:pt x="408" y="1081"/>
                </a:lnTo>
                <a:lnTo>
                  <a:pt x="418" y="1045"/>
                </a:lnTo>
                <a:lnTo>
                  <a:pt x="427" y="1018"/>
                </a:lnTo>
                <a:lnTo>
                  <a:pt x="418" y="991"/>
                </a:lnTo>
                <a:lnTo>
                  <a:pt x="418" y="972"/>
                </a:lnTo>
                <a:lnTo>
                  <a:pt x="399" y="963"/>
                </a:lnTo>
                <a:lnTo>
                  <a:pt x="381" y="972"/>
                </a:lnTo>
                <a:lnTo>
                  <a:pt x="363" y="981"/>
                </a:lnTo>
                <a:lnTo>
                  <a:pt x="345" y="1009"/>
                </a:lnTo>
                <a:lnTo>
                  <a:pt x="336" y="1018"/>
                </a:lnTo>
                <a:lnTo>
                  <a:pt x="318" y="1018"/>
                </a:lnTo>
                <a:lnTo>
                  <a:pt x="263" y="1009"/>
                </a:lnTo>
                <a:lnTo>
                  <a:pt x="245" y="1027"/>
                </a:lnTo>
                <a:lnTo>
                  <a:pt x="209" y="1018"/>
                </a:lnTo>
                <a:lnTo>
                  <a:pt x="163" y="1018"/>
                </a:lnTo>
                <a:lnTo>
                  <a:pt x="145" y="1009"/>
                </a:lnTo>
                <a:lnTo>
                  <a:pt x="127" y="1009"/>
                </a:lnTo>
                <a:lnTo>
                  <a:pt x="118" y="1000"/>
                </a:lnTo>
                <a:lnTo>
                  <a:pt x="109" y="981"/>
                </a:lnTo>
                <a:lnTo>
                  <a:pt x="100" y="954"/>
                </a:lnTo>
                <a:lnTo>
                  <a:pt x="73" y="927"/>
                </a:lnTo>
                <a:lnTo>
                  <a:pt x="64" y="900"/>
                </a:lnTo>
                <a:lnTo>
                  <a:pt x="64" y="872"/>
                </a:lnTo>
                <a:lnTo>
                  <a:pt x="73" y="854"/>
                </a:lnTo>
                <a:lnTo>
                  <a:pt x="91" y="836"/>
                </a:lnTo>
                <a:lnTo>
                  <a:pt x="118" y="827"/>
                </a:lnTo>
                <a:lnTo>
                  <a:pt x="145" y="827"/>
                </a:lnTo>
                <a:lnTo>
                  <a:pt x="191" y="827"/>
                </a:lnTo>
                <a:lnTo>
                  <a:pt x="236" y="827"/>
                </a:lnTo>
                <a:lnTo>
                  <a:pt x="254" y="827"/>
                </a:lnTo>
                <a:lnTo>
                  <a:pt x="281" y="827"/>
                </a:lnTo>
                <a:lnTo>
                  <a:pt x="290" y="827"/>
                </a:lnTo>
                <a:lnTo>
                  <a:pt x="309" y="818"/>
                </a:lnTo>
                <a:lnTo>
                  <a:pt x="336" y="772"/>
                </a:lnTo>
                <a:lnTo>
                  <a:pt x="336" y="727"/>
                </a:lnTo>
                <a:lnTo>
                  <a:pt x="354" y="663"/>
                </a:lnTo>
                <a:lnTo>
                  <a:pt x="363" y="609"/>
                </a:lnTo>
                <a:lnTo>
                  <a:pt x="372" y="572"/>
                </a:lnTo>
                <a:lnTo>
                  <a:pt x="399" y="536"/>
                </a:lnTo>
                <a:lnTo>
                  <a:pt x="418" y="509"/>
                </a:lnTo>
                <a:lnTo>
                  <a:pt x="445" y="482"/>
                </a:lnTo>
                <a:lnTo>
                  <a:pt x="445" y="463"/>
                </a:lnTo>
                <a:lnTo>
                  <a:pt x="445" y="436"/>
                </a:lnTo>
                <a:lnTo>
                  <a:pt x="445" y="391"/>
                </a:lnTo>
                <a:lnTo>
                  <a:pt x="445" y="354"/>
                </a:lnTo>
                <a:lnTo>
                  <a:pt x="463" y="309"/>
                </a:lnTo>
                <a:lnTo>
                  <a:pt x="472" y="291"/>
                </a:lnTo>
                <a:lnTo>
                  <a:pt x="472" y="273"/>
                </a:lnTo>
                <a:close/>
              </a:path>
            </a:pathLst>
          </a:custGeom>
          <a:gradFill rotWithShape="1">
            <a:gsLst>
              <a:gs pos="0">
                <a:srgbClr val="076D30">
                  <a:alpha val="0"/>
                </a:srgbClr>
              </a:gs>
              <a:gs pos="50000">
                <a:srgbClr val="B2F090"/>
              </a:gs>
              <a:gs pos="100000">
                <a:srgbClr val="076D30">
                  <a:alpha val="0"/>
                </a:srgbClr>
              </a:gs>
            </a:gsLst>
            <a:lin ang="2700000" scaled="1"/>
          </a:gradFill>
          <a:ln w="22225">
            <a:solidFill>
              <a:srgbClr val="8AD28D">
                <a:alpha val="92999"/>
              </a:srgb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ru-RU" dirty="0"/>
          </a:p>
        </p:txBody>
      </p:sp>
      <p:sp>
        <p:nvSpPr>
          <p:cNvPr id="2055" name="Rectangle 16"/>
          <p:cNvSpPr>
            <a:spLocks noChangeArrowheads="1"/>
          </p:cNvSpPr>
          <p:nvPr/>
        </p:nvSpPr>
        <p:spPr bwMode="auto">
          <a:xfrm>
            <a:off x="1168400" y="1672236"/>
            <a:ext cx="10050161" cy="21236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175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>
              <a:defRPr sz="3200">
                <a:solidFill>
                  <a:schemeClr val="bg1"/>
                </a:solidFill>
                <a:latin typeface="Arial" charset="0"/>
              </a:defRPr>
            </a:lvl1pPr>
            <a:lvl2pPr marL="742950" indent="-285750" eaLnBrk="0">
              <a:defRPr sz="3200">
                <a:solidFill>
                  <a:schemeClr val="bg1"/>
                </a:solidFill>
                <a:latin typeface="Arial" charset="0"/>
              </a:defRPr>
            </a:lvl2pPr>
            <a:lvl3pPr marL="1143000" indent="-228600" eaLnBrk="0">
              <a:defRPr sz="3200">
                <a:solidFill>
                  <a:schemeClr val="bg1"/>
                </a:solidFill>
                <a:latin typeface="Arial" charset="0"/>
              </a:defRPr>
            </a:lvl3pPr>
            <a:lvl4pPr marL="1600200" indent="-228600" eaLnBrk="0">
              <a:defRPr sz="3200">
                <a:solidFill>
                  <a:schemeClr val="bg1"/>
                </a:solidFill>
                <a:latin typeface="Arial" charset="0"/>
              </a:defRPr>
            </a:lvl4pPr>
            <a:lvl5pPr marL="2057400" indent="-228600" eaLnBrk="0">
              <a:defRPr sz="32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StarSymbol" pitchFamily="2" charset="0"/>
              <a:defRPr sz="32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StarSymbol" pitchFamily="2" charset="0"/>
              <a:defRPr sz="32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StarSymbol" pitchFamily="2" charset="0"/>
              <a:defRPr sz="32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StarSymbol" pitchFamily="2" charset="0"/>
              <a:defRPr sz="3200">
                <a:solidFill>
                  <a:schemeClr val="bg1"/>
                </a:solidFill>
                <a:latin typeface="Arial" charset="0"/>
              </a:defRPr>
            </a:lvl9pPr>
          </a:lstStyle>
          <a:p>
            <a:pPr algn="ctr" eaLnBrk="1"/>
            <a:r>
              <a:rPr lang="ru-RU" sz="4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Вопросы реализации мер по предупреждению коррупции</a:t>
            </a:r>
            <a:r>
              <a:rPr lang="en-US" sz="4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в учреждении (организации)</a:t>
            </a:r>
            <a:endParaRPr lang="ru-RU" altLang="ru-RU" sz="4400" b="1" i="1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585601" y="4755936"/>
            <a:ext cx="11001600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eaLnBrk="1"/>
            <a:r>
              <a:rPr lang="ru-RU" altLang="ru-RU" sz="2400" b="1" i="1" dirty="0" smtClean="0">
                <a:solidFill>
                  <a:srgbClr val="0070C0"/>
                </a:solidFill>
                <a:latin typeface="+mn-lt"/>
              </a:rPr>
              <a:t>презентация подготовлена </a:t>
            </a:r>
            <a:br>
              <a:rPr lang="ru-RU" altLang="ru-RU" sz="2400" b="1" i="1" dirty="0" smtClean="0">
                <a:solidFill>
                  <a:srgbClr val="0070C0"/>
                </a:solidFill>
                <a:latin typeface="+mn-lt"/>
              </a:rPr>
            </a:br>
            <a:r>
              <a:rPr lang="ru-RU" altLang="ru-RU" sz="2400" b="1" i="1" dirty="0" smtClean="0">
                <a:solidFill>
                  <a:srgbClr val="0070C0"/>
                </a:solidFill>
                <a:latin typeface="+mn-lt"/>
              </a:rPr>
              <a:t>управлением профилактики коррупционных и иных правонарушений администрации Губернатора и Правительства Кировской области</a:t>
            </a:r>
          </a:p>
          <a:p>
            <a:pPr algn="ctr" eaLnBrk="1"/>
            <a:endParaRPr lang="ru-RU" altLang="ru-RU" sz="2000" b="1" i="1" dirty="0">
              <a:solidFill>
                <a:srgbClr val="0070C0"/>
              </a:solidFill>
              <a:latin typeface="+mn-lt"/>
            </a:endParaRPr>
          </a:p>
          <a:p>
            <a:pPr algn="ctr" eaLnBrk="1"/>
            <a:r>
              <a:rPr lang="ru-RU" altLang="ru-RU" sz="2000" b="1" i="1" dirty="0" smtClean="0">
                <a:solidFill>
                  <a:srgbClr val="0070C0"/>
                </a:solidFill>
                <a:latin typeface="+mn-lt"/>
              </a:rPr>
              <a:t>202</a:t>
            </a:r>
            <a:r>
              <a:rPr lang="en-US" altLang="ru-RU" sz="2000" b="1" i="1" dirty="0" smtClean="0">
                <a:solidFill>
                  <a:srgbClr val="0070C0"/>
                </a:solidFill>
                <a:latin typeface="+mn-lt"/>
              </a:rPr>
              <a:t>4</a:t>
            </a:r>
            <a:r>
              <a:rPr lang="ru-RU" altLang="ru-RU" sz="2000" b="1" i="1" dirty="0" smtClean="0">
                <a:solidFill>
                  <a:srgbClr val="0070C0"/>
                </a:solidFill>
                <a:latin typeface="+mn-lt"/>
              </a:rPr>
              <a:t> год</a:t>
            </a:r>
            <a:endParaRPr lang="ru-RU" altLang="ru-RU" sz="2000" b="1" i="1" dirty="0">
              <a:solidFill>
                <a:srgbClr val="0070C0"/>
              </a:solidFill>
              <a:latin typeface="+mn-lt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36"/>
          <p:cNvGrpSpPr/>
          <p:nvPr/>
        </p:nvGrpSpPr>
        <p:grpSpPr>
          <a:xfrm>
            <a:off x="0" y="5"/>
            <a:ext cx="12192000" cy="671879"/>
            <a:chOff x="0" y="0"/>
            <a:chExt cx="12192000" cy="671879"/>
          </a:xfrm>
        </p:grpSpPr>
        <p:sp>
          <p:nvSpPr>
            <p:cNvPr id="6" name="Прямоугольник 5"/>
            <p:cNvSpPr/>
            <p:nvPr/>
          </p:nvSpPr>
          <p:spPr>
            <a:xfrm>
              <a:off x="0" y="0"/>
              <a:ext cx="12192000" cy="360000"/>
            </a:xfrm>
            <a:prstGeom prst="rect">
              <a:avLst/>
            </a:prstGeom>
            <a:ln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21" name="Прямоугольник 20"/>
            <p:cNvSpPr/>
            <p:nvPr/>
          </p:nvSpPr>
          <p:spPr>
            <a:xfrm>
              <a:off x="0" y="355600"/>
              <a:ext cx="12192000" cy="108000"/>
            </a:xfrm>
            <a:prstGeom prst="rect">
              <a:avLst/>
            </a:prstGeom>
            <a:ln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22" name="Прямоугольник 21"/>
            <p:cNvSpPr/>
            <p:nvPr/>
          </p:nvSpPr>
          <p:spPr>
            <a:xfrm>
              <a:off x="5765800" y="457200"/>
              <a:ext cx="6426200" cy="108000"/>
            </a:xfrm>
            <a:prstGeom prst="rect">
              <a:avLst/>
            </a:prstGeom>
            <a:ln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23" name="Прямоугольник 22"/>
            <p:cNvSpPr/>
            <p:nvPr/>
          </p:nvSpPr>
          <p:spPr>
            <a:xfrm>
              <a:off x="6792000" y="563879"/>
              <a:ext cx="5400000" cy="108000"/>
            </a:xfrm>
            <a:prstGeom prst="rect">
              <a:avLst/>
            </a:prstGeom>
            <a:ln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</p:grpSp>
      <p:sp>
        <p:nvSpPr>
          <p:cNvPr id="14" name="Номер слайда 13"/>
          <p:cNvSpPr>
            <a:spLocks noGrp="1"/>
          </p:cNvSpPr>
          <p:nvPr>
            <p:ph type="sldNum" sz="quarter" idx="12"/>
          </p:nvPr>
        </p:nvSpPr>
        <p:spPr>
          <a:xfrm>
            <a:off x="10638972" y="-43130"/>
            <a:ext cx="1146629" cy="406400"/>
          </a:xfrm>
        </p:spPr>
        <p:txBody>
          <a:bodyPr/>
          <a:lstStyle/>
          <a:p>
            <a:fld id="{0F43F4AF-7D06-4FEB-900F-7B33DEC9A355}" type="slidenum">
              <a:rPr lang="ru-RU" sz="2800" b="1" smtClean="0">
                <a:solidFill>
                  <a:srgbClr val="FF0000"/>
                </a:solidFill>
              </a:rPr>
              <a:pPr/>
              <a:t>10</a:t>
            </a:fld>
            <a:endParaRPr lang="ru-RU" sz="2800" b="1" dirty="0">
              <a:solidFill>
                <a:srgbClr val="FF0000"/>
              </a:solidFill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774000" y="784075"/>
            <a:ext cx="11088915" cy="584759"/>
          </a:xfrm>
          <a:prstGeom prst="rect">
            <a:avLst/>
          </a:prstGeom>
          <a:noFill/>
        </p:spPr>
        <p:txBody>
          <a:bodyPr wrap="square" lIns="91428" tIns="45712" rIns="91428" bIns="45712" rtlCol="0">
            <a:spAutoFit/>
          </a:bodyPr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</a:rPr>
              <a:t>Кодекс этики и служебного поведения работников </a:t>
            </a:r>
          </a:p>
        </p:txBody>
      </p:sp>
      <p:sp>
        <p:nvSpPr>
          <p:cNvPr id="16" name="Прямоугольник 15">
            <a:extLst>
              <a:ext uri="{FF2B5EF4-FFF2-40B4-BE49-F238E27FC236}">
                <a16:creationId xmlns:a16="http://schemas.microsoft.com/office/drawing/2014/main" xmlns="" id="{C0FDF76A-FF2A-47F2-8DC4-93E7642C63FE}"/>
              </a:ext>
            </a:extLst>
          </p:cNvPr>
          <p:cNvSpPr/>
          <p:nvPr/>
        </p:nvSpPr>
        <p:spPr>
          <a:xfrm>
            <a:off x="927100" y="1790700"/>
            <a:ext cx="10858501" cy="4648200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2800" b="1" dirty="0">
                <a:solidFill>
                  <a:srgbClr val="C00000"/>
                </a:solidFill>
              </a:rPr>
              <a:t>      </a:t>
            </a:r>
            <a:r>
              <a:rPr lang="ru-RU" sz="2800" b="1" dirty="0" smtClean="0">
                <a:solidFill>
                  <a:srgbClr val="C00000"/>
                </a:solidFill>
              </a:rPr>
              <a:t>Кодекс этики и служебного поведения работников - </a:t>
            </a:r>
            <a:r>
              <a:rPr lang="ru-RU" sz="2800" b="1" dirty="0" smtClean="0">
                <a:solidFill>
                  <a:srgbClr val="0070C0"/>
                </a:solidFill>
              </a:rPr>
              <a:t>это свод </a:t>
            </a:r>
            <a:r>
              <a:rPr lang="ru-RU" sz="2800" b="1" dirty="0">
                <a:solidFill>
                  <a:srgbClr val="0070C0"/>
                </a:solidFill>
              </a:rPr>
              <a:t>общих принципов и правил поведения, которыми должны руководствоваться все работники </a:t>
            </a:r>
            <a:r>
              <a:rPr lang="ru-RU" sz="2800" b="1" dirty="0" smtClean="0">
                <a:solidFill>
                  <a:srgbClr val="0070C0"/>
                </a:solidFill>
              </a:rPr>
              <a:t>учреждения </a:t>
            </a:r>
            <a:r>
              <a:rPr lang="ru-RU" sz="2800" b="1" dirty="0">
                <a:solidFill>
                  <a:srgbClr val="0070C0"/>
                </a:solidFill>
              </a:rPr>
              <a:t>(организации) </a:t>
            </a:r>
            <a:r>
              <a:rPr lang="ru-RU" sz="2800" b="1" dirty="0" smtClean="0">
                <a:solidFill>
                  <a:srgbClr val="0070C0"/>
                </a:solidFill>
              </a:rPr>
              <a:t>независимо </a:t>
            </a:r>
            <a:r>
              <a:rPr lang="ru-RU" sz="2800" b="1" dirty="0">
                <a:solidFill>
                  <a:srgbClr val="0070C0"/>
                </a:solidFill>
              </a:rPr>
              <a:t>от занимаемых ими должностей</a:t>
            </a:r>
            <a:r>
              <a:rPr lang="ru-RU" sz="2800" b="1" dirty="0" smtClean="0">
                <a:solidFill>
                  <a:srgbClr val="0070C0"/>
                </a:solidFill>
              </a:rPr>
              <a:t>.</a:t>
            </a:r>
            <a:endParaRPr lang="ru-RU" sz="2800" b="1" dirty="0">
              <a:solidFill>
                <a:srgbClr val="0070C0"/>
              </a:solidFill>
            </a:endParaRPr>
          </a:p>
          <a:p>
            <a:pPr algn="just"/>
            <a:endParaRPr lang="ru-RU" sz="2800" b="1" dirty="0" smtClean="0">
              <a:solidFill>
                <a:schemeClr val="accent5"/>
              </a:solidFill>
            </a:endParaRPr>
          </a:p>
          <a:p>
            <a:pPr algn="just"/>
            <a:r>
              <a:rPr lang="ru-RU" sz="2800" b="1" dirty="0" smtClean="0">
                <a:solidFill>
                  <a:schemeClr val="accent5"/>
                </a:solidFill>
              </a:rPr>
              <a:t>     Цель Кодекса этики и служебного поведения работников – установление </a:t>
            </a:r>
            <a:r>
              <a:rPr lang="ru-RU" sz="2800" b="1" dirty="0">
                <a:solidFill>
                  <a:schemeClr val="accent5"/>
                </a:solidFill>
              </a:rPr>
              <a:t>этических норм и правил поведения работников для достойного выполнения ими своей трудовой деятельности, а также содействие укреплению авторитета </a:t>
            </a:r>
            <a:r>
              <a:rPr lang="ru-RU" sz="2800" b="1" dirty="0" smtClean="0">
                <a:solidFill>
                  <a:schemeClr val="accent5"/>
                </a:solidFill>
              </a:rPr>
              <a:t>учреждения (организации) и обеспечение доверия </a:t>
            </a:r>
            <a:r>
              <a:rPr lang="ru-RU" sz="2800" b="1" dirty="0">
                <a:solidFill>
                  <a:schemeClr val="accent5"/>
                </a:solidFill>
              </a:rPr>
              <a:t>общества и граждан. </a:t>
            </a:r>
            <a:r>
              <a:rPr lang="ru-RU" sz="2800" b="1" dirty="0" smtClean="0">
                <a:solidFill>
                  <a:schemeClr val="accent5"/>
                </a:solidFill>
              </a:rPr>
              <a:t> </a:t>
            </a:r>
            <a:endParaRPr lang="ru-RU" sz="2800" b="1" dirty="0">
              <a:solidFill>
                <a:schemeClr val="accent5"/>
              </a:solidFill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63076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36"/>
          <p:cNvGrpSpPr/>
          <p:nvPr/>
        </p:nvGrpSpPr>
        <p:grpSpPr>
          <a:xfrm>
            <a:off x="0" y="5"/>
            <a:ext cx="12192000" cy="671879"/>
            <a:chOff x="0" y="0"/>
            <a:chExt cx="12192000" cy="671879"/>
          </a:xfrm>
        </p:grpSpPr>
        <p:sp>
          <p:nvSpPr>
            <p:cNvPr id="6" name="Прямоугольник 5"/>
            <p:cNvSpPr/>
            <p:nvPr/>
          </p:nvSpPr>
          <p:spPr>
            <a:xfrm>
              <a:off x="0" y="0"/>
              <a:ext cx="12192000" cy="360000"/>
            </a:xfrm>
            <a:prstGeom prst="rect">
              <a:avLst/>
            </a:prstGeom>
            <a:ln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21" name="Прямоугольник 20"/>
            <p:cNvSpPr/>
            <p:nvPr/>
          </p:nvSpPr>
          <p:spPr>
            <a:xfrm>
              <a:off x="0" y="355600"/>
              <a:ext cx="12192000" cy="108000"/>
            </a:xfrm>
            <a:prstGeom prst="rect">
              <a:avLst/>
            </a:prstGeom>
            <a:ln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22" name="Прямоугольник 21"/>
            <p:cNvSpPr/>
            <p:nvPr/>
          </p:nvSpPr>
          <p:spPr>
            <a:xfrm>
              <a:off x="5765800" y="457200"/>
              <a:ext cx="6426200" cy="108000"/>
            </a:xfrm>
            <a:prstGeom prst="rect">
              <a:avLst/>
            </a:prstGeom>
            <a:ln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23" name="Прямоугольник 22"/>
            <p:cNvSpPr/>
            <p:nvPr/>
          </p:nvSpPr>
          <p:spPr>
            <a:xfrm>
              <a:off x="6792000" y="563879"/>
              <a:ext cx="5400000" cy="108000"/>
            </a:xfrm>
            <a:prstGeom prst="rect">
              <a:avLst/>
            </a:prstGeom>
            <a:ln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</p:grpSp>
      <p:sp>
        <p:nvSpPr>
          <p:cNvPr id="14" name="Номер слайда 13"/>
          <p:cNvSpPr>
            <a:spLocks noGrp="1"/>
          </p:cNvSpPr>
          <p:nvPr>
            <p:ph type="sldNum" sz="quarter" idx="12"/>
          </p:nvPr>
        </p:nvSpPr>
        <p:spPr>
          <a:xfrm>
            <a:off x="10638972" y="-43130"/>
            <a:ext cx="1146629" cy="406400"/>
          </a:xfrm>
        </p:spPr>
        <p:txBody>
          <a:bodyPr/>
          <a:lstStyle/>
          <a:p>
            <a:fld id="{0F43F4AF-7D06-4FEB-900F-7B33DEC9A355}" type="slidenum">
              <a:rPr lang="ru-RU" sz="2800" b="1" smtClean="0">
                <a:solidFill>
                  <a:srgbClr val="FF0000"/>
                </a:solidFill>
              </a:rPr>
              <a:pPr/>
              <a:t>11</a:t>
            </a:fld>
            <a:endParaRPr lang="ru-RU" sz="2800" b="1" dirty="0">
              <a:solidFill>
                <a:srgbClr val="FF0000"/>
              </a:solidFill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774000" y="707875"/>
            <a:ext cx="11088915" cy="1384978"/>
          </a:xfrm>
          <a:prstGeom prst="rect">
            <a:avLst/>
          </a:prstGeom>
          <a:noFill/>
        </p:spPr>
        <p:txBody>
          <a:bodyPr wrap="square" lIns="91428" tIns="45712" rIns="91428" bIns="45712" rtlCol="0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C00000"/>
                </a:solidFill>
              </a:rPr>
              <a:t>Порядок </a:t>
            </a:r>
            <a:r>
              <a:rPr lang="ru-RU" sz="2800" b="1" dirty="0">
                <a:solidFill>
                  <a:srgbClr val="C00000"/>
                </a:solidFill>
              </a:rPr>
              <a:t>уведомления представителя нанимателя  (работодателя) о фактах обращения в целях склонения работника к совершению коррупционных </a:t>
            </a:r>
            <a:r>
              <a:rPr lang="ru-RU" sz="2800" b="1" dirty="0" smtClean="0">
                <a:solidFill>
                  <a:srgbClr val="C00000"/>
                </a:solidFill>
              </a:rPr>
              <a:t>правонарушений</a:t>
            </a:r>
            <a:endParaRPr lang="ru-RU" sz="2800" b="1" dirty="0">
              <a:solidFill>
                <a:srgbClr val="C00000"/>
              </a:solidFill>
            </a:endParaRPr>
          </a:p>
        </p:txBody>
      </p:sp>
      <p:sp>
        <p:nvSpPr>
          <p:cNvPr id="16" name="Прямоугольник 15">
            <a:extLst>
              <a:ext uri="{FF2B5EF4-FFF2-40B4-BE49-F238E27FC236}">
                <a16:creationId xmlns:a16="http://schemas.microsoft.com/office/drawing/2014/main" xmlns="" id="{C0FDF76A-FF2A-47F2-8DC4-93E7642C63FE}"/>
              </a:ext>
            </a:extLst>
          </p:cNvPr>
          <p:cNvSpPr/>
          <p:nvPr/>
        </p:nvSpPr>
        <p:spPr>
          <a:xfrm>
            <a:off x="1286289" y="2146299"/>
            <a:ext cx="10499312" cy="1206502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2400" b="1" dirty="0" smtClean="0">
                <a:solidFill>
                  <a:schemeClr val="accent5"/>
                </a:solidFill>
              </a:rPr>
              <a:t>Установлена обязанность работника уведомлять </a:t>
            </a:r>
            <a:r>
              <a:rPr lang="ru-RU" sz="2400" b="1" dirty="0">
                <a:solidFill>
                  <a:schemeClr val="accent5"/>
                </a:solidFill>
              </a:rPr>
              <a:t>представителя нанимателя (работодателя) обо всех фактах обращения к нему каких-либо лиц в целях склонения его к совершению коррупционных </a:t>
            </a:r>
            <a:r>
              <a:rPr lang="ru-RU" sz="2400" b="1" dirty="0" smtClean="0">
                <a:solidFill>
                  <a:schemeClr val="accent5"/>
                </a:solidFill>
              </a:rPr>
              <a:t>правонарушений</a:t>
            </a:r>
            <a:endParaRPr lang="ru-RU" sz="2400" b="1" dirty="0">
              <a:solidFill>
                <a:schemeClr val="accent5"/>
              </a:solidFill>
              <a:cs typeface="Times New Roman" pitchFamily="18" charset="0"/>
            </a:endParaRPr>
          </a:p>
        </p:txBody>
      </p:sp>
      <p:sp>
        <p:nvSpPr>
          <p:cNvPr id="17" name="Стрелка вправо 77">
            <a:extLst>
              <a:ext uri="{FF2B5EF4-FFF2-40B4-BE49-F238E27FC236}">
                <a16:creationId xmlns:a16="http://schemas.microsoft.com/office/drawing/2014/main" xmlns="" id="{FF0D650E-76E3-4D1E-AF45-C9FFEA49DD3F}"/>
              </a:ext>
            </a:extLst>
          </p:cNvPr>
          <p:cNvSpPr/>
          <p:nvPr/>
        </p:nvSpPr>
        <p:spPr>
          <a:xfrm>
            <a:off x="545400" y="2545177"/>
            <a:ext cx="438150" cy="286921"/>
          </a:xfrm>
          <a:prstGeom prst="right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8" name="Прямоугольник 17">
            <a:extLst>
              <a:ext uri="{FF2B5EF4-FFF2-40B4-BE49-F238E27FC236}">
                <a16:creationId xmlns:a16="http://schemas.microsoft.com/office/drawing/2014/main" xmlns="" id="{6CCE9752-797B-47AA-8312-042562499172}"/>
              </a:ext>
            </a:extLst>
          </p:cNvPr>
          <p:cNvSpPr/>
          <p:nvPr/>
        </p:nvSpPr>
        <p:spPr>
          <a:xfrm>
            <a:off x="1286289" y="3517900"/>
            <a:ext cx="10499312" cy="1473200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2400" b="1" dirty="0" smtClean="0">
                <a:solidFill>
                  <a:schemeClr val="accent5"/>
                </a:solidFill>
              </a:rPr>
              <a:t>Уведомление составляется в письменной форме согласно приложению № 1 </a:t>
            </a:r>
            <a:r>
              <a:rPr lang="ru-RU" sz="2400" b="1" dirty="0">
                <a:solidFill>
                  <a:schemeClr val="accent5"/>
                </a:solidFill>
              </a:rPr>
              <a:t>к </a:t>
            </a:r>
            <a:r>
              <a:rPr lang="ru-RU" sz="2400" b="1" dirty="0" smtClean="0">
                <a:solidFill>
                  <a:schemeClr val="accent5"/>
                </a:solidFill>
              </a:rPr>
              <a:t>Порядку и представляется работником не </a:t>
            </a:r>
            <a:r>
              <a:rPr lang="ru-RU" sz="2400" b="1" dirty="0">
                <a:solidFill>
                  <a:schemeClr val="accent5"/>
                </a:solidFill>
              </a:rPr>
              <a:t>позднее дня, следующего за днем обращения к нему каких-либо лиц в целях склонения его к совершению коррупционного правонарушения</a:t>
            </a:r>
            <a:endParaRPr lang="ru-RU" sz="2400" b="1" dirty="0">
              <a:solidFill>
                <a:schemeClr val="accent5"/>
              </a:solidFill>
              <a:cs typeface="Times New Roman" pitchFamily="18" charset="0"/>
            </a:endParaRPr>
          </a:p>
        </p:txBody>
      </p:sp>
      <p:sp>
        <p:nvSpPr>
          <p:cNvPr id="19" name="Стрелка вправо 77">
            <a:extLst>
              <a:ext uri="{FF2B5EF4-FFF2-40B4-BE49-F238E27FC236}">
                <a16:creationId xmlns:a16="http://schemas.microsoft.com/office/drawing/2014/main" xmlns="" id="{D9E3F76C-A1B9-49B7-9681-BD0C8BD0F2CF}"/>
              </a:ext>
            </a:extLst>
          </p:cNvPr>
          <p:cNvSpPr/>
          <p:nvPr/>
        </p:nvSpPr>
        <p:spPr>
          <a:xfrm>
            <a:off x="545400" y="4006129"/>
            <a:ext cx="438150" cy="286921"/>
          </a:xfrm>
          <a:prstGeom prst="right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6" name="Прямоугольник 25">
            <a:extLst>
              <a:ext uri="{FF2B5EF4-FFF2-40B4-BE49-F238E27FC236}">
                <a16:creationId xmlns:a16="http://schemas.microsoft.com/office/drawing/2014/main" xmlns="" id="{2BA0F1C9-86FD-4CB4-99C3-E95A9BC9E9C3}"/>
              </a:ext>
            </a:extLst>
          </p:cNvPr>
          <p:cNvSpPr/>
          <p:nvPr/>
        </p:nvSpPr>
        <p:spPr>
          <a:xfrm>
            <a:off x="1298989" y="5118100"/>
            <a:ext cx="10499312" cy="1574800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ru-RU" sz="2400" b="1" dirty="0" smtClean="0">
              <a:solidFill>
                <a:schemeClr val="accent5"/>
              </a:solidFill>
            </a:endParaRPr>
          </a:p>
          <a:p>
            <a:pPr algn="just"/>
            <a:r>
              <a:rPr lang="ru-RU" sz="2400" b="1" dirty="0" smtClean="0">
                <a:solidFill>
                  <a:srgbClr val="0070C0"/>
                </a:solidFill>
              </a:rPr>
              <a:t>Наличие в учреждении (организации) журнала </a:t>
            </a:r>
            <a:r>
              <a:rPr lang="ru-RU" sz="2400" b="1" dirty="0">
                <a:solidFill>
                  <a:srgbClr val="0070C0"/>
                </a:solidFill>
              </a:rPr>
              <a:t>регистрации уведомлений представителя нанимателя (работодателя) о фактах обращения в целях склонения работника к совершению коррупционных </a:t>
            </a:r>
            <a:r>
              <a:rPr lang="ru-RU" sz="2400" b="1" dirty="0" smtClean="0">
                <a:solidFill>
                  <a:srgbClr val="0070C0"/>
                </a:solidFill>
              </a:rPr>
              <a:t>правонарушений (приложение № 2 к Порядку)</a:t>
            </a:r>
            <a:endParaRPr lang="ru-RU" sz="2400" b="1" dirty="0">
              <a:solidFill>
                <a:srgbClr val="0070C0"/>
              </a:solidFill>
            </a:endParaRPr>
          </a:p>
          <a:p>
            <a:pPr algn="just"/>
            <a:endParaRPr lang="ru-RU" sz="2400" b="1" dirty="0">
              <a:solidFill>
                <a:schemeClr val="accent5"/>
              </a:solidFill>
              <a:cs typeface="Times New Roman" pitchFamily="18" charset="0"/>
            </a:endParaRPr>
          </a:p>
        </p:txBody>
      </p:sp>
      <p:sp>
        <p:nvSpPr>
          <p:cNvPr id="28" name="Стрелка вправо 77">
            <a:extLst>
              <a:ext uri="{FF2B5EF4-FFF2-40B4-BE49-F238E27FC236}">
                <a16:creationId xmlns:a16="http://schemas.microsoft.com/office/drawing/2014/main" xmlns="" id="{C46671BE-96A0-4142-9E1A-8BDE17F469C0}"/>
              </a:ext>
            </a:extLst>
          </p:cNvPr>
          <p:cNvSpPr/>
          <p:nvPr/>
        </p:nvSpPr>
        <p:spPr>
          <a:xfrm>
            <a:off x="545400" y="5549343"/>
            <a:ext cx="438150" cy="286921"/>
          </a:xfrm>
          <a:prstGeom prst="right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774437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36"/>
          <p:cNvGrpSpPr/>
          <p:nvPr/>
        </p:nvGrpSpPr>
        <p:grpSpPr>
          <a:xfrm>
            <a:off x="0" y="5"/>
            <a:ext cx="12192000" cy="671879"/>
            <a:chOff x="0" y="0"/>
            <a:chExt cx="12192000" cy="671879"/>
          </a:xfrm>
        </p:grpSpPr>
        <p:sp>
          <p:nvSpPr>
            <p:cNvPr id="6" name="Прямоугольник 5"/>
            <p:cNvSpPr/>
            <p:nvPr/>
          </p:nvSpPr>
          <p:spPr>
            <a:xfrm>
              <a:off x="0" y="0"/>
              <a:ext cx="12192000" cy="360000"/>
            </a:xfrm>
            <a:prstGeom prst="rect">
              <a:avLst/>
            </a:prstGeom>
            <a:ln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21" name="Прямоугольник 20"/>
            <p:cNvSpPr/>
            <p:nvPr/>
          </p:nvSpPr>
          <p:spPr>
            <a:xfrm>
              <a:off x="0" y="355600"/>
              <a:ext cx="12192000" cy="108000"/>
            </a:xfrm>
            <a:prstGeom prst="rect">
              <a:avLst/>
            </a:prstGeom>
            <a:ln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22" name="Прямоугольник 21"/>
            <p:cNvSpPr/>
            <p:nvPr/>
          </p:nvSpPr>
          <p:spPr>
            <a:xfrm>
              <a:off x="5765800" y="457200"/>
              <a:ext cx="6426200" cy="108000"/>
            </a:xfrm>
            <a:prstGeom prst="rect">
              <a:avLst/>
            </a:prstGeom>
            <a:ln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23" name="Прямоугольник 22"/>
            <p:cNvSpPr/>
            <p:nvPr/>
          </p:nvSpPr>
          <p:spPr>
            <a:xfrm>
              <a:off x="6792000" y="563879"/>
              <a:ext cx="5400000" cy="108000"/>
            </a:xfrm>
            <a:prstGeom prst="rect">
              <a:avLst/>
            </a:prstGeom>
            <a:ln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</p:grpSp>
      <p:sp>
        <p:nvSpPr>
          <p:cNvPr id="14" name="Номер слайда 13"/>
          <p:cNvSpPr>
            <a:spLocks noGrp="1"/>
          </p:cNvSpPr>
          <p:nvPr>
            <p:ph type="sldNum" sz="quarter" idx="12"/>
          </p:nvPr>
        </p:nvSpPr>
        <p:spPr>
          <a:xfrm>
            <a:off x="10638972" y="-43130"/>
            <a:ext cx="1146629" cy="406400"/>
          </a:xfrm>
        </p:spPr>
        <p:txBody>
          <a:bodyPr/>
          <a:lstStyle/>
          <a:p>
            <a:fld id="{0F43F4AF-7D06-4FEB-900F-7B33DEC9A355}" type="slidenum">
              <a:rPr lang="ru-RU" sz="2800" b="1" smtClean="0">
                <a:solidFill>
                  <a:srgbClr val="FF0000"/>
                </a:solidFill>
              </a:rPr>
              <a:pPr/>
              <a:t>12</a:t>
            </a:fld>
            <a:endParaRPr lang="ru-RU" sz="2800" b="1" dirty="0">
              <a:solidFill>
                <a:srgbClr val="FF0000"/>
              </a:solidFill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774000" y="707875"/>
            <a:ext cx="11088915" cy="523204"/>
          </a:xfrm>
          <a:prstGeom prst="rect">
            <a:avLst/>
          </a:prstGeom>
          <a:noFill/>
        </p:spPr>
        <p:txBody>
          <a:bodyPr wrap="square" lIns="91428" tIns="45712" rIns="91428" bIns="45712" rtlCol="0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C00000"/>
                </a:solidFill>
              </a:rPr>
              <a:t>Положение о конфликте интересов в учреждении (организации)</a:t>
            </a:r>
            <a:endParaRPr lang="ru-RU" sz="2800" b="1" dirty="0">
              <a:solidFill>
                <a:srgbClr val="C00000"/>
              </a:solidFill>
            </a:endParaRPr>
          </a:p>
        </p:txBody>
      </p:sp>
      <p:sp>
        <p:nvSpPr>
          <p:cNvPr id="16" name="Прямоугольник 15">
            <a:extLst>
              <a:ext uri="{FF2B5EF4-FFF2-40B4-BE49-F238E27FC236}">
                <a16:creationId xmlns:a16="http://schemas.microsoft.com/office/drawing/2014/main" xmlns="" id="{C0FDF76A-FF2A-47F2-8DC4-93E7642C63FE}"/>
              </a:ext>
            </a:extLst>
          </p:cNvPr>
          <p:cNvSpPr/>
          <p:nvPr/>
        </p:nvSpPr>
        <p:spPr>
          <a:xfrm>
            <a:off x="1286289" y="1384300"/>
            <a:ext cx="10499312" cy="1905000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2200" b="1" dirty="0" smtClean="0">
                <a:solidFill>
                  <a:schemeClr val="accent5"/>
                </a:solidFill>
              </a:rPr>
              <a:t>При возникновении у работника </a:t>
            </a:r>
            <a:r>
              <a:rPr lang="ru-RU" sz="2200" b="1" dirty="0">
                <a:solidFill>
                  <a:schemeClr val="accent5"/>
                </a:solidFill>
              </a:rPr>
              <a:t>личной заинтересованности при исполнении трудовых (должностных) обязанностей, которая приводит или может привести к конфликту </a:t>
            </a:r>
            <a:r>
              <a:rPr lang="ru-RU" sz="2200" b="1" dirty="0" smtClean="0">
                <a:solidFill>
                  <a:schemeClr val="accent5"/>
                </a:solidFill>
              </a:rPr>
              <a:t>интересов, работником, как </a:t>
            </a:r>
            <a:r>
              <a:rPr lang="ru-RU" sz="2200" b="1" dirty="0">
                <a:solidFill>
                  <a:schemeClr val="accent5"/>
                </a:solidFill>
              </a:rPr>
              <a:t>только станет ему об этом известно, либо на следующий рабочий </a:t>
            </a:r>
            <a:r>
              <a:rPr lang="ru-RU" sz="2200" b="1" dirty="0" smtClean="0">
                <a:solidFill>
                  <a:schemeClr val="accent5"/>
                </a:solidFill>
              </a:rPr>
              <a:t>день, направляется на имя руководителя учреждения (организации) уведомление в письменной форме согласно приложению </a:t>
            </a:r>
            <a:r>
              <a:rPr lang="ru-RU" sz="2200" b="1" dirty="0">
                <a:solidFill>
                  <a:schemeClr val="accent5"/>
                </a:solidFill>
              </a:rPr>
              <a:t>№ 1 к </a:t>
            </a:r>
            <a:r>
              <a:rPr lang="ru-RU" sz="2200" b="1" dirty="0" smtClean="0">
                <a:solidFill>
                  <a:schemeClr val="accent5"/>
                </a:solidFill>
              </a:rPr>
              <a:t>Положению</a:t>
            </a:r>
            <a:endParaRPr lang="ru-RU" sz="2200" b="1" dirty="0">
              <a:solidFill>
                <a:schemeClr val="accent5"/>
              </a:solidFill>
              <a:cs typeface="Times New Roman" pitchFamily="18" charset="0"/>
            </a:endParaRPr>
          </a:p>
        </p:txBody>
      </p:sp>
      <p:sp>
        <p:nvSpPr>
          <p:cNvPr id="17" name="Стрелка вправо 77">
            <a:extLst>
              <a:ext uri="{FF2B5EF4-FFF2-40B4-BE49-F238E27FC236}">
                <a16:creationId xmlns:a16="http://schemas.microsoft.com/office/drawing/2014/main" xmlns="" id="{FF0D650E-76E3-4D1E-AF45-C9FFEA49DD3F}"/>
              </a:ext>
            </a:extLst>
          </p:cNvPr>
          <p:cNvSpPr/>
          <p:nvPr/>
        </p:nvSpPr>
        <p:spPr>
          <a:xfrm>
            <a:off x="545400" y="2240377"/>
            <a:ext cx="438150" cy="286921"/>
          </a:xfrm>
          <a:prstGeom prst="right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8" name="Прямоугольник 17">
            <a:extLst>
              <a:ext uri="{FF2B5EF4-FFF2-40B4-BE49-F238E27FC236}">
                <a16:creationId xmlns:a16="http://schemas.microsoft.com/office/drawing/2014/main" xmlns="" id="{6CCE9752-797B-47AA-8312-042562499172}"/>
              </a:ext>
            </a:extLst>
          </p:cNvPr>
          <p:cNvSpPr/>
          <p:nvPr/>
        </p:nvSpPr>
        <p:spPr>
          <a:xfrm>
            <a:off x="1286289" y="3429000"/>
            <a:ext cx="10499312" cy="1816100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2400" b="1" dirty="0" smtClean="0">
                <a:solidFill>
                  <a:schemeClr val="accent5"/>
                </a:solidFill>
              </a:rPr>
              <a:t>Наличие в учреждении </a:t>
            </a:r>
            <a:r>
              <a:rPr lang="ru-RU" sz="2400" b="1" dirty="0">
                <a:solidFill>
                  <a:schemeClr val="accent5"/>
                </a:solidFill>
              </a:rPr>
              <a:t>(</a:t>
            </a:r>
            <a:r>
              <a:rPr lang="ru-RU" sz="2400" b="1" dirty="0" smtClean="0">
                <a:solidFill>
                  <a:schemeClr val="accent5"/>
                </a:solidFill>
              </a:rPr>
              <a:t>организации) журнала </a:t>
            </a:r>
            <a:r>
              <a:rPr lang="ru-RU" sz="2400" b="1" dirty="0">
                <a:solidFill>
                  <a:schemeClr val="accent5"/>
                </a:solidFill>
              </a:rPr>
              <a:t>регистрации уведомлений работников учреждения (организации) о возникновении личной заинтересованности при исполнении трудовых (должностных) обязанностей, которая приводит или может привести к конфликту </a:t>
            </a:r>
            <a:r>
              <a:rPr lang="ru-RU" sz="2400" b="1" dirty="0" smtClean="0">
                <a:solidFill>
                  <a:schemeClr val="accent5"/>
                </a:solidFill>
              </a:rPr>
              <a:t>интересов (приложение № 2 к Положению) </a:t>
            </a:r>
            <a:endParaRPr lang="ru-RU" sz="2400" b="1" dirty="0">
              <a:solidFill>
                <a:schemeClr val="accent5"/>
              </a:solidFill>
              <a:cs typeface="Times New Roman" pitchFamily="18" charset="0"/>
            </a:endParaRPr>
          </a:p>
        </p:txBody>
      </p:sp>
      <p:sp>
        <p:nvSpPr>
          <p:cNvPr id="19" name="Стрелка вправо 77">
            <a:extLst>
              <a:ext uri="{FF2B5EF4-FFF2-40B4-BE49-F238E27FC236}">
                <a16:creationId xmlns:a16="http://schemas.microsoft.com/office/drawing/2014/main" xmlns="" id="{D9E3F76C-A1B9-49B7-9681-BD0C8BD0F2CF}"/>
              </a:ext>
            </a:extLst>
          </p:cNvPr>
          <p:cNvSpPr/>
          <p:nvPr/>
        </p:nvSpPr>
        <p:spPr>
          <a:xfrm>
            <a:off x="545400" y="4056929"/>
            <a:ext cx="438150" cy="286921"/>
          </a:xfrm>
          <a:prstGeom prst="right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6" name="Прямоугольник 25">
            <a:extLst>
              <a:ext uri="{FF2B5EF4-FFF2-40B4-BE49-F238E27FC236}">
                <a16:creationId xmlns:a16="http://schemas.microsoft.com/office/drawing/2014/main" xmlns="" id="{2BA0F1C9-86FD-4CB4-99C3-E95A9BC9E9C3}"/>
              </a:ext>
            </a:extLst>
          </p:cNvPr>
          <p:cNvSpPr/>
          <p:nvPr/>
        </p:nvSpPr>
        <p:spPr>
          <a:xfrm>
            <a:off x="1298989" y="5375303"/>
            <a:ext cx="10499312" cy="1190596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ru-RU" sz="2400" b="1" dirty="0" smtClean="0">
              <a:solidFill>
                <a:schemeClr val="accent5"/>
              </a:solidFill>
            </a:endParaRPr>
          </a:p>
          <a:p>
            <a:pPr algn="just"/>
            <a:r>
              <a:rPr lang="ru-RU" sz="2400" b="1" dirty="0" smtClean="0">
                <a:solidFill>
                  <a:srgbClr val="0070C0"/>
                </a:solidFill>
              </a:rPr>
              <a:t>Рассмотрение уведомлений работников </a:t>
            </a:r>
            <a:r>
              <a:rPr lang="ru-RU" sz="2400" b="1" dirty="0">
                <a:solidFill>
                  <a:srgbClr val="0070C0"/>
                </a:solidFill>
              </a:rPr>
              <a:t>осуществляется комиссией </a:t>
            </a:r>
            <a:r>
              <a:rPr lang="ru-RU" sz="2400" b="1" dirty="0" smtClean="0">
                <a:solidFill>
                  <a:srgbClr val="0070C0"/>
                </a:solidFill>
              </a:rPr>
              <a:t>учреждения </a:t>
            </a:r>
            <a:r>
              <a:rPr lang="ru-RU" sz="2400" b="1" dirty="0">
                <a:solidFill>
                  <a:srgbClr val="0070C0"/>
                </a:solidFill>
              </a:rPr>
              <a:t>(организации) по соблюдению требований к служебному поведению работников и урегулированию конфликта интересов </a:t>
            </a:r>
          </a:p>
          <a:p>
            <a:pPr algn="just"/>
            <a:endParaRPr lang="ru-RU" sz="2400" b="1" dirty="0">
              <a:solidFill>
                <a:schemeClr val="accent5"/>
              </a:solidFill>
              <a:cs typeface="Times New Roman" pitchFamily="18" charset="0"/>
            </a:endParaRPr>
          </a:p>
        </p:txBody>
      </p:sp>
      <p:sp>
        <p:nvSpPr>
          <p:cNvPr id="28" name="Стрелка вправо 77">
            <a:extLst>
              <a:ext uri="{FF2B5EF4-FFF2-40B4-BE49-F238E27FC236}">
                <a16:creationId xmlns:a16="http://schemas.microsoft.com/office/drawing/2014/main" xmlns="" id="{C46671BE-96A0-4142-9E1A-8BDE17F469C0}"/>
              </a:ext>
            </a:extLst>
          </p:cNvPr>
          <p:cNvSpPr/>
          <p:nvPr/>
        </p:nvSpPr>
        <p:spPr>
          <a:xfrm>
            <a:off x="545400" y="5663643"/>
            <a:ext cx="438150" cy="286921"/>
          </a:xfrm>
          <a:prstGeom prst="right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928867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5" name="Схема 44"/>
          <p:cNvGraphicFramePr/>
          <p:nvPr>
            <p:extLst>
              <p:ext uri="{D42A27DB-BD31-4B8C-83A1-F6EECF244321}">
                <p14:modId xmlns:p14="http://schemas.microsoft.com/office/powerpoint/2010/main" val="4208209742"/>
              </p:ext>
            </p:extLst>
          </p:nvPr>
        </p:nvGraphicFramePr>
        <p:xfrm>
          <a:off x="720200" y="1943100"/>
          <a:ext cx="10926749" cy="46550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6" name="Заголовок 45"/>
          <p:cNvSpPr>
            <a:spLocks noGrp="1"/>
          </p:cNvSpPr>
          <p:nvPr>
            <p:ph type="title"/>
          </p:nvPr>
        </p:nvSpPr>
        <p:spPr>
          <a:xfrm>
            <a:off x="1206500" y="984978"/>
            <a:ext cx="9944099" cy="568300"/>
          </a:xfrm>
        </p:spPr>
        <p:txBody>
          <a:bodyPr>
            <a:noAutofit/>
          </a:bodyPr>
          <a:lstStyle/>
          <a:p>
            <a:pPr algn="ctr"/>
            <a:r>
              <a:rPr lang="ru-RU" sz="2800" b="1" dirty="0" smtClean="0">
                <a:solidFill>
                  <a:srgbClr val="C00000"/>
                </a:solidFill>
                <a:latin typeface="Calibri" panose="020F0502020204030204" pitchFamily="34" charset="0"/>
              </a:rPr>
              <a:t>Комиссия учреждения </a:t>
            </a:r>
            <a:r>
              <a:rPr lang="ru-RU" sz="2800" b="1" dirty="0">
                <a:solidFill>
                  <a:srgbClr val="C00000"/>
                </a:solidFill>
                <a:latin typeface="Calibri" panose="020F0502020204030204" pitchFamily="34" charset="0"/>
              </a:rPr>
              <a:t>(организации) по соблюдению требований к служебному поведению работников и урегулированию конфликта </a:t>
            </a:r>
            <a:r>
              <a:rPr lang="ru-RU" sz="2800" b="1" dirty="0" smtClean="0">
                <a:solidFill>
                  <a:srgbClr val="C00000"/>
                </a:solidFill>
                <a:latin typeface="Calibri" panose="020F0502020204030204" pitchFamily="34" charset="0"/>
              </a:rPr>
              <a:t>интересов</a:t>
            </a:r>
            <a:endParaRPr lang="ru-RU" sz="3600" b="1" dirty="0">
              <a:solidFill>
                <a:srgbClr val="C00000"/>
              </a:solidFill>
              <a:latin typeface="Calibri" panose="020F0502020204030204" pitchFamily="34" charset="0"/>
            </a:endParaRPr>
          </a:p>
        </p:txBody>
      </p:sp>
      <p:grpSp>
        <p:nvGrpSpPr>
          <p:cNvPr id="4" name="Группа 29"/>
          <p:cNvGrpSpPr/>
          <p:nvPr/>
        </p:nvGrpSpPr>
        <p:grpSpPr>
          <a:xfrm>
            <a:off x="0" y="0"/>
            <a:ext cx="12192000" cy="671879"/>
            <a:chOff x="0" y="0"/>
            <a:chExt cx="12192000" cy="671879"/>
          </a:xfrm>
        </p:grpSpPr>
        <p:sp>
          <p:nvSpPr>
            <p:cNvPr id="5" name="Прямоугольник 4"/>
            <p:cNvSpPr/>
            <p:nvPr/>
          </p:nvSpPr>
          <p:spPr>
            <a:xfrm>
              <a:off x="0" y="0"/>
              <a:ext cx="12192000" cy="360000"/>
            </a:xfrm>
            <a:prstGeom prst="rect">
              <a:avLst/>
            </a:prstGeom>
            <a:ln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dirty="0">
                <a:solidFill>
                  <a:prstClr val="black"/>
                </a:solidFill>
              </a:endParaRPr>
            </a:p>
          </p:txBody>
        </p:sp>
        <p:sp>
          <p:nvSpPr>
            <p:cNvPr id="6" name="Прямоугольник 5"/>
            <p:cNvSpPr/>
            <p:nvPr/>
          </p:nvSpPr>
          <p:spPr>
            <a:xfrm>
              <a:off x="0" y="355600"/>
              <a:ext cx="12192000" cy="108000"/>
            </a:xfrm>
            <a:prstGeom prst="rect">
              <a:avLst/>
            </a:prstGeom>
            <a:ln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dirty="0">
                <a:solidFill>
                  <a:prstClr val="black"/>
                </a:solidFill>
              </a:endParaRPr>
            </a:p>
          </p:txBody>
        </p:sp>
        <p:sp>
          <p:nvSpPr>
            <p:cNvPr id="7" name="Прямоугольник 6"/>
            <p:cNvSpPr/>
            <p:nvPr/>
          </p:nvSpPr>
          <p:spPr>
            <a:xfrm>
              <a:off x="5765800" y="457200"/>
              <a:ext cx="6426200" cy="108000"/>
            </a:xfrm>
            <a:prstGeom prst="rect">
              <a:avLst/>
            </a:prstGeom>
            <a:ln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dirty="0">
                <a:solidFill>
                  <a:prstClr val="black"/>
                </a:solidFill>
              </a:endParaRPr>
            </a:p>
          </p:txBody>
        </p:sp>
        <p:sp>
          <p:nvSpPr>
            <p:cNvPr id="8" name="Прямоугольник 7"/>
            <p:cNvSpPr/>
            <p:nvPr/>
          </p:nvSpPr>
          <p:spPr>
            <a:xfrm>
              <a:off x="6792000" y="563879"/>
              <a:ext cx="5400000" cy="108000"/>
            </a:xfrm>
            <a:prstGeom prst="rect">
              <a:avLst/>
            </a:prstGeom>
            <a:ln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dirty="0">
                <a:solidFill>
                  <a:prstClr val="black"/>
                </a:solidFill>
              </a:endParaRPr>
            </a:p>
          </p:txBody>
        </p:sp>
      </p:grpSp>
      <p:sp>
        <p:nvSpPr>
          <p:cNvPr id="9" name="Прямоугольник 8"/>
          <p:cNvSpPr/>
          <p:nvPr/>
        </p:nvSpPr>
        <p:spPr>
          <a:xfrm>
            <a:off x="11463245" y="-47655"/>
            <a:ext cx="36740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0F43F4AF-7D06-4FEB-900F-7B33DEC9A355}" type="slidenum">
              <a:rPr lang="ru-RU" sz="2800" b="1" smtClean="0">
                <a:solidFill>
                  <a:srgbClr val="FF0000"/>
                </a:solidFill>
              </a:rPr>
              <a:pPr/>
              <a:t>13</a:t>
            </a:fld>
            <a:endParaRPr lang="ru-RU" sz="28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45288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29"/>
          <p:cNvGrpSpPr/>
          <p:nvPr/>
        </p:nvGrpSpPr>
        <p:grpSpPr>
          <a:xfrm>
            <a:off x="0" y="0"/>
            <a:ext cx="12192000" cy="671879"/>
            <a:chOff x="0" y="0"/>
            <a:chExt cx="12192000" cy="671879"/>
          </a:xfrm>
        </p:grpSpPr>
        <p:sp>
          <p:nvSpPr>
            <p:cNvPr id="31" name="Прямоугольник 30"/>
            <p:cNvSpPr/>
            <p:nvPr/>
          </p:nvSpPr>
          <p:spPr>
            <a:xfrm>
              <a:off x="0" y="0"/>
              <a:ext cx="12192000" cy="360000"/>
            </a:xfrm>
            <a:prstGeom prst="rect">
              <a:avLst/>
            </a:prstGeom>
            <a:ln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32" name="Прямоугольник 31"/>
            <p:cNvSpPr/>
            <p:nvPr/>
          </p:nvSpPr>
          <p:spPr>
            <a:xfrm>
              <a:off x="0" y="355600"/>
              <a:ext cx="12192000" cy="108000"/>
            </a:xfrm>
            <a:prstGeom prst="rect">
              <a:avLst/>
            </a:prstGeom>
            <a:ln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33" name="Прямоугольник 32"/>
            <p:cNvSpPr/>
            <p:nvPr/>
          </p:nvSpPr>
          <p:spPr>
            <a:xfrm>
              <a:off x="5765800" y="457200"/>
              <a:ext cx="6426200" cy="108000"/>
            </a:xfrm>
            <a:prstGeom prst="rect">
              <a:avLst/>
            </a:prstGeom>
            <a:ln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34" name="Прямоугольник 33"/>
            <p:cNvSpPr/>
            <p:nvPr/>
          </p:nvSpPr>
          <p:spPr>
            <a:xfrm>
              <a:off x="6792000" y="563879"/>
              <a:ext cx="5400000" cy="108000"/>
            </a:xfrm>
            <a:prstGeom prst="rect">
              <a:avLst/>
            </a:prstGeom>
            <a:ln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</p:grpSp>
      <p:sp>
        <p:nvSpPr>
          <p:cNvPr id="14" name="Номер слайда 13"/>
          <p:cNvSpPr>
            <a:spLocks noGrp="1"/>
          </p:cNvSpPr>
          <p:nvPr>
            <p:ph type="sldNum" sz="quarter" idx="12"/>
          </p:nvPr>
        </p:nvSpPr>
        <p:spPr>
          <a:xfrm>
            <a:off x="10972801" y="0"/>
            <a:ext cx="812800" cy="342900"/>
          </a:xfrm>
        </p:spPr>
        <p:txBody>
          <a:bodyPr/>
          <a:lstStyle/>
          <a:p>
            <a:fld id="{0F43F4AF-7D06-4FEB-900F-7B33DEC9A355}" type="slidenum">
              <a:rPr lang="ru-RU" sz="2800" b="1" smtClean="0">
                <a:solidFill>
                  <a:srgbClr val="FF0000"/>
                </a:solidFill>
              </a:rPr>
              <a:pPr/>
              <a:t>14</a:t>
            </a:fld>
            <a:endParaRPr lang="ru-RU" sz="2800" b="1" dirty="0">
              <a:solidFill>
                <a:srgbClr val="FF0000"/>
              </a:solidFill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870858" y="740934"/>
            <a:ext cx="11088914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C00000"/>
                </a:solidFill>
              </a:rPr>
              <a:t>Положение о к</a:t>
            </a:r>
            <a:r>
              <a:rPr lang="ru-RU" sz="2800" b="1" dirty="0" smtClean="0">
                <a:solidFill>
                  <a:srgbClr val="C00000"/>
                </a:solidFill>
                <a:latin typeface="Calibri" panose="020F0502020204030204" pitchFamily="34" charset="0"/>
              </a:rPr>
              <a:t>омиссии </a:t>
            </a:r>
            <a:r>
              <a:rPr lang="ru-RU" sz="2800" b="1" dirty="0">
                <a:solidFill>
                  <a:srgbClr val="C00000"/>
                </a:solidFill>
                <a:latin typeface="Calibri" panose="020F0502020204030204" pitchFamily="34" charset="0"/>
              </a:rPr>
              <a:t>учреждения (организации) по соблюдению требований к служебному поведению работников и урегулированию конфликта </a:t>
            </a:r>
            <a:r>
              <a:rPr lang="ru-RU" sz="2800" b="1" dirty="0" smtClean="0">
                <a:solidFill>
                  <a:srgbClr val="C00000"/>
                </a:solidFill>
                <a:latin typeface="Calibri" panose="020F0502020204030204" pitchFamily="34" charset="0"/>
              </a:rPr>
              <a:t>интересов</a:t>
            </a:r>
          </a:p>
          <a:p>
            <a:pPr algn="ctr"/>
            <a:r>
              <a:rPr lang="ru-RU" sz="2800" b="1" u="sng" dirty="0" smtClean="0">
                <a:solidFill>
                  <a:srgbClr val="0070C0"/>
                </a:solidFill>
                <a:latin typeface="Calibri" panose="020F0502020204030204" pitchFamily="34" charset="0"/>
              </a:rPr>
              <a:t>Основания для проведения заседания комиссии:</a:t>
            </a:r>
            <a:endParaRPr lang="ru-RU" sz="2800" b="1" u="sng" dirty="0">
              <a:solidFill>
                <a:srgbClr val="0070C0"/>
              </a:solidFill>
            </a:endParaRPr>
          </a:p>
        </p:txBody>
      </p:sp>
      <p:sp>
        <p:nvSpPr>
          <p:cNvPr id="40" name="Прямоугольник 39"/>
          <p:cNvSpPr/>
          <p:nvPr/>
        </p:nvSpPr>
        <p:spPr>
          <a:xfrm>
            <a:off x="1397000" y="2679701"/>
            <a:ext cx="10528213" cy="86467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ru-RU" sz="2000" b="1" dirty="0" smtClean="0">
              <a:solidFill>
                <a:srgbClr val="0070C0"/>
              </a:solidFill>
            </a:endParaRPr>
          </a:p>
          <a:p>
            <a:pPr algn="just"/>
            <a:r>
              <a:rPr lang="ru-RU" sz="1800" b="1" dirty="0" smtClean="0">
                <a:solidFill>
                  <a:srgbClr val="0070C0"/>
                </a:solidFill>
              </a:rPr>
              <a:t>Полученная </a:t>
            </a:r>
            <a:r>
              <a:rPr lang="ru-RU" sz="1800" b="1" dirty="0">
                <a:solidFill>
                  <a:srgbClr val="0070C0"/>
                </a:solidFill>
              </a:rPr>
              <a:t>от правоохранительных или иных государственных органов, органов местного самоуправления, организаций, должностных лиц или граждан информация о несоблюдении работником требований к служебному поведению и (или) требований об </a:t>
            </a:r>
            <a:r>
              <a:rPr lang="ru-RU" sz="1800" b="1" dirty="0" smtClean="0">
                <a:solidFill>
                  <a:srgbClr val="0070C0"/>
                </a:solidFill>
              </a:rPr>
              <a:t>урегулировании конфликта интересов (готовится мотивированное заключение).</a:t>
            </a:r>
          </a:p>
          <a:p>
            <a:pPr algn="just"/>
            <a:endParaRPr lang="ru-RU" sz="2000" b="1" dirty="0">
              <a:solidFill>
                <a:srgbClr val="0070C0"/>
              </a:solidFill>
            </a:endParaRPr>
          </a:p>
        </p:txBody>
      </p:sp>
      <p:sp>
        <p:nvSpPr>
          <p:cNvPr id="41" name="Прямоугольник 40"/>
          <p:cNvSpPr/>
          <p:nvPr/>
        </p:nvSpPr>
        <p:spPr>
          <a:xfrm>
            <a:off x="1397000" y="3719606"/>
            <a:ext cx="10477411" cy="7984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ru-RU" sz="2000" b="1" dirty="0" smtClean="0">
              <a:solidFill>
                <a:srgbClr val="0070C0"/>
              </a:solidFill>
            </a:endParaRPr>
          </a:p>
          <a:p>
            <a:pPr algn="just"/>
            <a:r>
              <a:rPr lang="ru-RU" sz="1800" b="1" dirty="0" smtClean="0">
                <a:solidFill>
                  <a:srgbClr val="0070C0"/>
                </a:solidFill>
              </a:rPr>
              <a:t>Поступившее </a:t>
            </a:r>
            <a:r>
              <a:rPr lang="ru-RU" sz="1800" b="1" dirty="0">
                <a:solidFill>
                  <a:srgbClr val="0070C0"/>
                </a:solidFill>
              </a:rPr>
              <a:t>уведомление работника о возникновении личной заинтересованности при исполнении трудовых (должностных) обязанностей, которая приводит или может привести к конфликту </a:t>
            </a:r>
            <a:r>
              <a:rPr lang="ru-RU" sz="1800" b="1" dirty="0" smtClean="0">
                <a:solidFill>
                  <a:srgbClr val="0070C0"/>
                </a:solidFill>
              </a:rPr>
              <a:t>интересов (готовится мотивированное заключение).</a:t>
            </a:r>
          </a:p>
          <a:p>
            <a:pPr algn="just"/>
            <a:endParaRPr lang="ru-RU" sz="2000" b="1" dirty="0">
              <a:solidFill>
                <a:srgbClr val="0070C0"/>
              </a:solidFill>
            </a:endParaRPr>
          </a:p>
        </p:txBody>
      </p:sp>
      <p:cxnSp>
        <p:nvCxnSpPr>
          <p:cNvPr id="45" name="Прямая соединительная линия 44"/>
          <p:cNvCxnSpPr/>
          <p:nvPr/>
        </p:nvCxnSpPr>
        <p:spPr>
          <a:xfrm>
            <a:off x="382499" y="3720092"/>
            <a:ext cx="11530013" cy="0"/>
          </a:xfrm>
          <a:prstGeom prst="line">
            <a:avLst/>
          </a:prstGeom>
          <a:ln w="1270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477070" y="2713381"/>
            <a:ext cx="1143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dirty="0">
                <a:solidFill>
                  <a:srgbClr val="C00000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1</a:t>
            </a:r>
            <a:r>
              <a:rPr lang="ru-RU" sz="3600" dirty="0" smtClean="0">
                <a:solidFill>
                  <a:srgbClr val="C00000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.</a:t>
            </a:r>
            <a:endParaRPr lang="ru-RU" sz="3600" dirty="0">
              <a:solidFill>
                <a:srgbClr val="C00000"/>
              </a:solidFill>
              <a:latin typeface="Arial Black" panose="020B0A04020102020204" pitchFamily="34" charset="0"/>
              <a:cs typeface="Aharoni" panose="02010803020104030203" pitchFamily="2" charset="-79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475818" y="3792835"/>
            <a:ext cx="64633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ru-RU" sz="3600" dirty="0">
                <a:solidFill>
                  <a:srgbClr val="C00000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2</a:t>
            </a:r>
            <a:r>
              <a:rPr lang="ru-RU" sz="3600" dirty="0" smtClean="0">
                <a:solidFill>
                  <a:srgbClr val="C00000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.</a:t>
            </a:r>
            <a:endParaRPr lang="ru-RU" sz="3600" dirty="0">
              <a:solidFill>
                <a:srgbClr val="C00000"/>
              </a:solidFill>
              <a:latin typeface="Arial Black" panose="020B0A04020102020204" pitchFamily="34" charset="0"/>
              <a:cs typeface="Aharoni" panose="02010803020104030203" pitchFamily="2" charset="-79"/>
            </a:endParaRPr>
          </a:p>
        </p:txBody>
      </p:sp>
      <p:cxnSp>
        <p:nvCxnSpPr>
          <p:cNvPr id="17" name="Прямая соединительная линия 16"/>
          <p:cNvCxnSpPr/>
          <p:nvPr/>
        </p:nvCxnSpPr>
        <p:spPr>
          <a:xfrm>
            <a:off x="382499" y="4634492"/>
            <a:ext cx="11530013" cy="0"/>
          </a:xfrm>
          <a:prstGeom prst="line">
            <a:avLst/>
          </a:prstGeom>
          <a:ln w="1270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/>
          <p:nvPr/>
        </p:nvCxnSpPr>
        <p:spPr>
          <a:xfrm>
            <a:off x="382499" y="5815592"/>
            <a:ext cx="11530013" cy="0"/>
          </a:xfrm>
          <a:prstGeom prst="line">
            <a:avLst/>
          </a:prstGeom>
          <a:ln w="1270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>
            <a:off x="420599" y="6666492"/>
            <a:ext cx="11530013" cy="0"/>
          </a:xfrm>
          <a:prstGeom prst="line">
            <a:avLst/>
          </a:prstGeom>
          <a:ln w="1270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Прямоугольник 19"/>
          <p:cNvSpPr/>
          <p:nvPr/>
        </p:nvSpPr>
        <p:spPr>
          <a:xfrm>
            <a:off x="488518" y="4846935"/>
            <a:ext cx="64633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ru-RU" sz="3600" dirty="0">
                <a:solidFill>
                  <a:srgbClr val="C00000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3</a:t>
            </a:r>
            <a:r>
              <a:rPr lang="ru-RU" sz="3600" dirty="0" smtClean="0">
                <a:solidFill>
                  <a:srgbClr val="C00000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.</a:t>
            </a:r>
            <a:endParaRPr lang="ru-RU" sz="3600" dirty="0">
              <a:solidFill>
                <a:srgbClr val="C00000"/>
              </a:solidFill>
              <a:latin typeface="Arial Black" panose="020B0A04020102020204" pitchFamily="34" charset="0"/>
              <a:cs typeface="Aharoni" panose="02010803020104030203" pitchFamily="2" charset="-79"/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513918" y="5862935"/>
            <a:ext cx="64633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ru-RU" sz="3600" dirty="0" smtClean="0">
                <a:solidFill>
                  <a:srgbClr val="C00000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4.</a:t>
            </a:r>
            <a:endParaRPr lang="ru-RU" sz="3600" dirty="0">
              <a:solidFill>
                <a:srgbClr val="C00000"/>
              </a:solidFill>
              <a:latin typeface="Arial Black" panose="020B0A04020102020204" pitchFamily="34" charset="0"/>
              <a:cs typeface="Aharoni" panose="02010803020104030203" pitchFamily="2" charset="-79"/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1397000" y="4811806"/>
            <a:ext cx="10490111" cy="7984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ru-RU" sz="2000" b="1" dirty="0" smtClean="0">
              <a:solidFill>
                <a:srgbClr val="0070C0"/>
              </a:solidFill>
            </a:endParaRPr>
          </a:p>
          <a:p>
            <a:pPr algn="just"/>
            <a:r>
              <a:rPr lang="ru-RU" sz="1800" b="1" dirty="0" smtClean="0">
                <a:solidFill>
                  <a:srgbClr val="0070C0"/>
                </a:solidFill>
              </a:rPr>
              <a:t>Представление </a:t>
            </a:r>
            <a:r>
              <a:rPr lang="ru-RU" sz="1800" b="1" dirty="0">
                <a:solidFill>
                  <a:srgbClr val="0070C0"/>
                </a:solidFill>
              </a:rPr>
              <a:t>руководителя </a:t>
            </a:r>
            <a:r>
              <a:rPr lang="ru-RU" sz="1800" b="1" dirty="0" smtClean="0">
                <a:solidFill>
                  <a:srgbClr val="0070C0"/>
                </a:solidFill>
              </a:rPr>
              <a:t>учреждения (организации) </a:t>
            </a:r>
            <a:r>
              <a:rPr lang="ru-RU" sz="1800" b="1" dirty="0">
                <a:solidFill>
                  <a:srgbClr val="0070C0"/>
                </a:solidFill>
              </a:rPr>
              <a:t>или любого члена комиссии, касающееся обеспечения соблюдения работником требований к служебному поведению и (или) требований об урегулировании конфликта интересов либо осуществления в </a:t>
            </a:r>
            <a:r>
              <a:rPr lang="ru-RU" sz="1800" b="1" dirty="0" smtClean="0">
                <a:solidFill>
                  <a:srgbClr val="0070C0"/>
                </a:solidFill>
              </a:rPr>
              <a:t>учреждении (организации) </a:t>
            </a:r>
            <a:r>
              <a:rPr lang="ru-RU" sz="1800" b="1" dirty="0">
                <a:solidFill>
                  <a:srgbClr val="0070C0"/>
                </a:solidFill>
              </a:rPr>
              <a:t>мер по предупреждению </a:t>
            </a:r>
            <a:r>
              <a:rPr lang="ru-RU" sz="1800" b="1" dirty="0" smtClean="0">
                <a:solidFill>
                  <a:srgbClr val="0070C0"/>
                </a:solidFill>
              </a:rPr>
              <a:t>коррупции.</a:t>
            </a:r>
          </a:p>
          <a:p>
            <a:pPr algn="just"/>
            <a:endParaRPr lang="ru-RU" sz="2000" b="1" dirty="0">
              <a:solidFill>
                <a:srgbClr val="0070C0"/>
              </a:solidFill>
            </a:endParaRPr>
          </a:p>
        </p:txBody>
      </p:sp>
      <p:sp>
        <p:nvSpPr>
          <p:cNvPr id="27" name="Прямоугольник 26"/>
          <p:cNvSpPr/>
          <p:nvPr/>
        </p:nvSpPr>
        <p:spPr>
          <a:xfrm>
            <a:off x="1397000" y="5827806"/>
            <a:ext cx="10502811" cy="7984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ru-RU" sz="2000" b="1" dirty="0" smtClean="0">
              <a:solidFill>
                <a:srgbClr val="0070C0"/>
              </a:solidFill>
            </a:endParaRPr>
          </a:p>
          <a:p>
            <a:pPr algn="just"/>
            <a:r>
              <a:rPr lang="ru-RU" sz="1800" b="1" dirty="0" smtClean="0">
                <a:solidFill>
                  <a:srgbClr val="0070C0"/>
                </a:solidFill>
              </a:rPr>
              <a:t>Уведомление </a:t>
            </a:r>
            <a:r>
              <a:rPr lang="ru-RU" sz="1800" b="1" dirty="0">
                <a:solidFill>
                  <a:srgbClr val="0070C0"/>
                </a:solidFill>
              </a:rPr>
              <a:t>работника о возникновении не зависящих от него обстоятельств, препятствующих соблюдению требований к служебному поведению и (или) требований об урегулировании конфликта </a:t>
            </a:r>
            <a:r>
              <a:rPr lang="ru-RU" sz="1800" b="1" dirty="0" smtClean="0">
                <a:solidFill>
                  <a:srgbClr val="0070C0"/>
                </a:solidFill>
              </a:rPr>
              <a:t>интересов (готовится мотивированное заключение).</a:t>
            </a:r>
          </a:p>
          <a:p>
            <a:pPr algn="just"/>
            <a:endParaRPr lang="ru-RU" sz="20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60475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93528" y="685240"/>
            <a:ext cx="10915872" cy="1074763"/>
          </a:xfr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ru-RU" sz="2600" b="1" dirty="0">
                <a:solidFill>
                  <a:srgbClr val="C00000"/>
                </a:solidFill>
              </a:rPr>
              <a:t>Порядок </a:t>
            </a:r>
            <a:r>
              <a:rPr lang="ru-RU" sz="2600" b="1" dirty="0" smtClean="0">
                <a:solidFill>
                  <a:srgbClr val="C00000"/>
                </a:solidFill>
              </a:rPr>
              <a:t>прохождения документов, поступивших в комиссию по конфликту </a:t>
            </a:r>
            <a:r>
              <a:rPr lang="ru-RU" sz="2600" b="1" dirty="0">
                <a:solidFill>
                  <a:srgbClr val="C00000"/>
                </a:solidFill>
              </a:rPr>
              <a:t>интересов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539528" y="1556803"/>
            <a:ext cx="1133568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9050" algn="just">
              <a:lnSpc>
                <a:spcPct val="100000"/>
              </a:lnSpc>
              <a:spcBef>
                <a:spcPts val="1800"/>
              </a:spcBef>
              <a:buSzPct val="100000"/>
            </a:pPr>
            <a:r>
              <a:rPr lang="ru-RU" sz="2000" dirty="0" smtClean="0">
                <a:solidFill>
                  <a:schemeClr val="tx1"/>
                </a:solidFill>
              </a:rPr>
              <a:t>Информация или уведомление, мотивированное заключение и другие </a:t>
            </a:r>
            <a:r>
              <a:rPr lang="ru-RU" sz="2000" dirty="0">
                <a:solidFill>
                  <a:schemeClr val="tx1"/>
                </a:solidFill>
              </a:rPr>
              <a:t>материалы в </a:t>
            </a:r>
            <a:r>
              <a:rPr lang="ru-RU" sz="2000" dirty="0" smtClean="0">
                <a:solidFill>
                  <a:schemeClr val="tx1"/>
                </a:solidFill>
              </a:rPr>
              <a:t>течение  </a:t>
            </a:r>
            <a:br>
              <a:rPr lang="ru-RU" sz="2000" dirty="0" smtClean="0">
                <a:solidFill>
                  <a:schemeClr val="tx1"/>
                </a:solidFill>
              </a:rPr>
            </a:br>
            <a:r>
              <a:rPr lang="ru-RU" sz="2000" b="1" dirty="0" smtClean="0">
                <a:solidFill>
                  <a:schemeClr val="tx1"/>
                </a:solidFill>
              </a:rPr>
              <a:t>7 рабочих </a:t>
            </a:r>
            <a:r>
              <a:rPr lang="ru-RU" sz="2000" b="1" dirty="0">
                <a:solidFill>
                  <a:schemeClr val="tx1"/>
                </a:solidFill>
              </a:rPr>
              <a:t>дней </a:t>
            </a:r>
            <a:r>
              <a:rPr lang="ru-RU" sz="2000" dirty="0">
                <a:solidFill>
                  <a:schemeClr val="tx1"/>
                </a:solidFill>
              </a:rPr>
              <a:t>со дня </a:t>
            </a:r>
            <a:r>
              <a:rPr lang="ru-RU" sz="2000" dirty="0" smtClean="0">
                <a:solidFill>
                  <a:schemeClr val="tx1"/>
                </a:solidFill>
              </a:rPr>
              <a:t>поступления </a:t>
            </a:r>
            <a:r>
              <a:rPr lang="ru-RU" sz="2000" dirty="0">
                <a:solidFill>
                  <a:schemeClr val="tx1"/>
                </a:solidFill>
              </a:rPr>
              <a:t>представляются </a:t>
            </a:r>
            <a:r>
              <a:rPr lang="ru-RU" sz="2000" b="1" dirty="0" smtClean="0">
                <a:solidFill>
                  <a:schemeClr val="tx1"/>
                </a:solidFill>
              </a:rPr>
              <a:t>председателю комиссии </a:t>
            </a:r>
            <a:r>
              <a:rPr lang="ru-RU" sz="2000" dirty="0" smtClean="0">
                <a:solidFill>
                  <a:schemeClr val="tx1"/>
                </a:solidFill>
              </a:rPr>
              <a:t>(в </a:t>
            </a:r>
            <a:r>
              <a:rPr lang="ru-RU" sz="2000" dirty="0">
                <a:solidFill>
                  <a:schemeClr val="tx1"/>
                </a:solidFill>
              </a:rPr>
              <a:t>случае направления запросов -</a:t>
            </a:r>
            <a:r>
              <a:rPr lang="ru-RU" sz="2000" dirty="0" smtClean="0">
                <a:solidFill>
                  <a:schemeClr val="tx1"/>
                </a:solidFill>
              </a:rPr>
              <a:t> в </a:t>
            </a:r>
            <a:r>
              <a:rPr lang="ru-RU" sz="2000" dirty="0">
                <a:solidFill>
                  <a:schemeClr val="tx1"/>
                </a:solidFill>
              </a:rPr>
              <a:t>течение 45 </a:t>
            </a:r>
            <a:r>
              <a:rPr lang="ru-RU" sz="2000" dirty="0" smtClean="0">
                <a:solidFill>
                  <a:schemeClr val="tx1"/>
                </a:solidFill>
              </a:rPr>
              <a:t>дней; указанный </a:t>
            </a:r>
            <a:r>
              <a:rPr lang="ru-RU" sz="2000" dirty="0">
                <a:solidFill>
                  <a:schemeClr val="tx1"/>
                </a:solidFill>
              </a:rPr>
              <a:t>срок может быть продлен, но не более чем на 30 </a:t>
            </a:r>
            <a:r>
              <a:rPr lang="ru-RU" sz="2000" dirty="0" smtClean="0">
                <a:solidFill>
                  <a:schemeClr val="tx1"/>
                </a:solidFill>
              </a:rPr>
              <a:t>дней)</a:t>
            </a:r>
          </a:p>
        </p:txBody>
      </p:sp>
      <p:sp>
        <p:nvSpPr>
          <p:cNvPr id="5" name="Прямоугольник 4"/>
          <p:cNvSpPr/>
          <p:nvPr/>
        </p:nvSpPr>
        <p:spPr bwMode="auto">
          <a:xfrm>
            <a:off x="3836867" y="2848621"/>
            <a:ext cx="5292616" cy="1126558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ru-RU" sz="2800" b="1" dirty="0" smtClean="0">
                <a:solidFill>
                  <a:srgbClr val="0070C0"/>
                </a:solidFill>
              </a:rPr>
              <a:t>Председатель комиссии </a:t>
            </a:r>
          </a:p>
          <a:p>
            <a:pPr algn="ctr"/>
            <a:r>
              <a:rPr lang="ru-RU" sz="2800" b="1" dirty="0" smtClean="0">
                <a:solidFill>
                  <a:srgbClr val="0070C0"/>
                </a:solidFill>
              </a:rPr>
              <a:t>по конфликту интересов</a:t>
            </a:r>
            <a:endParaRPr kumimoji="0" lang="ru-RU" sz="2800" b="1" i="0" u="none" strike="noStrike" cap="none" normalizeH="0" baseline="0" dirty="0" smtClean="0">
              <a:ln>
                <a:noFill/>
              </a:ln>
              <a:solidFill>
                <a:srgbClr val="0070C0"/>
              </a:solidFill>
              <a:effectLst/>
              <a:latin typeface="Times New Roman" pitchFamily="18" charset="0"/>
            </a:endParaRPr>
          </a:p>
        </p:txBody>
      </p:sp>
      <p:sp>
        <p:nvSpPr>
          <p:cNvPr id="9" name="Стрелка вниз 8"/>
          <p:cNvSpPr/>
          <p:nvPr/>
        </p:nvSpPr>
        <p:spPr bwMode="auto">
          <a:xfrm>
            <a:off x="6188352" y="4089401"/>
            <a:ext cx="487731" cy="689976"/>
          </a:xfrm>
          <a:prstGeom prst="downArrow">
            <a:avLst/>
          </a:prstGeom>
          <a:solidFill>
            <a:schemeClr val="bg1"/>
          </a:solidFill>
          <a:ln w="31750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StarSymbol" pitchFamily="2" charset="0"/>
              <a:buNone/>
              <a:tabLst/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2032000" y="4860162"/>
            <a:ext cx="8928100" cy="1718438"/>
          </a:xfrm>
          <a:prstGeom prst="rect">
            <a:avLst/>
          </a:prstGeom>
          <a:solidFill>
            <a:schemeClr val="bg1"/>
          </a:solidFill>
          <a:ln w="31750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defTabSz="449263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</a:pPr>
            <a:r>
              <a:rPr lang="ru-RU" sz="2400" dirty="0"/>
              <a:t>п</a:t>
            </a:r>
            <a:r>
              <a:rPr lang="ru-RU" sz="2400" dirty="0" smtClean="0"/>
              <a:t>ри поступлении информации в </a:t>
            </a:r>
            <a:r>
              <a:rPr lang="ru-RU" sz="2400" b="1" dirty="0"/>
              <a:t>10-дневный срок </a:t>
            </a:r>
            <a:r>
              <a:rPr lang="ru-RU" sz="2400" dirty="0"/>
              <a:t>назначает дату </a:t>
            </a:r>
            <a:endParaRPr lang="ru-RU" sz="2400" dirty="0" smtClean="0"/>
          </a:p>
          <a:p>
            <a:pPr algn="ctr" defTabSz="449263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</a:pPr>
            <a:r>
              <a:rPr lang="ru-RU" sz="2400" dirty="0" smtClean="0"/>
              <a:t>заседания </a:t>
            </a:r>
            <a:r>
              <a:rPr lang="ru-RU" sz="2400" dirty="0"/>
              <a:t>комиссии, </a:t>
            </a:r>
            <a:r>
              <a:rPr lang="ru-RU" sz="2400" dirty="0" smtClean="0"/>
              <a:t>при </a:t>
            </a:r>
            <a:r>
              <a:rPr lang="ru-RU" sz="2400" dirty="0"/>
              <a:t>этом дата заседания комиссии </a:t>
            </a:r>
            <a:endParaRPr lang="ru-RU" sz="2400" dirty="0" smtClean="0"/>
          </a:p>
          <a:p>
            <a:pPr algn="ctr" defTabSz="449263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</a:pPr>
            <a:r>
              <a:rPr lang="ru-RU" sz="2400" dirty="0" smtClean="0"/>
              <a:t>не </a:t>
            </a:r>
            <a:r>
              <a:rPr lang="ru-RU" sz="2400" dirty="0"/>
              <a:t>может </a:t>
            </a:r>
            <a:r>
              <a:rPr lang="ru-RU" sz="2400" dirty="0" smtClean="0"/>
              <a:t>быть назначена позднее </a:t>
            </a:r>
            <a:r>
              <a:rPr lang="ru-RU" sz="2400" b="1" dirty="0" smtClean="0"/>
              <a:t>20 </a:t>
            </a:r>
            <a:r>
              <a:rPr lang="ru-RU" sz="2400" b="1" dirty="0"/>
              <a:t>дней </a:t>
            </a:r>
            <a:r>
              <a:rPr lang="ru-RU" sz="2400" dirty="0"/>
              <a:t>со дня </a:t>
            </a:r>
            <a:r>
              <a:rPr lang="ru-RU" sz="2400" dirty="0" smtClean="0"/>
              <a:t>поступления </a:t>
            </a:r>
          </a:p>
          <a:p>
            <a:pPr algn="ctr" defTabSz="449263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</a:pPr>
            <a:r>
              <a:rPr lang="ru-RU" sz="2400" dirty="0" smtClean="0"/>
              <a:t>указанной информации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1023" y="3073721"/>
            <a:ext cx="1707078" cy="14514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3" name="Группа 29"/>
          <p:cNvGrpSpPr/>
          <p:nvPr/>
        </p:nvGrpSpPr>
        <p:grpSpPr>
          <a:xfrm>
            <a:off x="0" y="0"/>
            <a:ext cx="12192000" cy="671879"/>
            <a:chOff x="0" y="0"/>
            <a:chExt cx="12192000" cy="671879"/>
          </a:xfrm>
        </p:grpSpPr>
        <p:sp>
          <p:nvSpPr>
            <p:cNvPr id="14" name="Прямоугольник 13"/>
            <p:cNvSpPr/>
            <p:nvPr/>
          </p:nvSpPr>
          <p:spPr>
            <a:xfrm>
              <a:off x="0" y="0"/>
              <a:ext cx="12192000" cy="360000"/>
            </a:xfrm>
            <a:prstGeom prst="rect">
              <a:avLst/>
            </a:prstGeom>
            <a:ln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15" name="Прямоугольник 14"/>
            <p:cNvSpPr/>
            <p:nvPr/>
          </p:nvSpPr>
          <p:spPr>
            <a:xfrm>
              <a:off x="0" y="355600"/>
              <a:ext cx="12192000" cy="108000"/>
            </a:xfrm>
            <a:prstGeom prst="rect">
              <a:avLst/>
            </a:prstGeom>
            <a:ln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16" name="Прямоугольник 15"/>
            <p:cNvSpPr/>
            <p:nvPr/>
          </p:nvSpPr>
          <p:spPr>
            <a:xfrm>
              <a:off x="5765800" y="457200"/>
              <a:ext cx="6426200" cy="108000"/>
            </a:xfrm>
            <a:prstGeom prst="rect">
              <a:avLst/>
            </a:prstGeom>
            <a:ln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17" name="Прямоугольник 16"/>
            <p:cNvSpPr/>
            <p:nvPr/>
          </p:nvSpPr>
          <p:spPr>
            <a:xfrm>
              <a:off x="6792000" y="563879"/>
              <a:ext cx="5400000" cy="108000"/>
            </a:xfrm>
            <a:prstGeom prst="rect">
              <a:avLst/>
            </a:prstGeom>
            <a:ln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</p:grpSp>
      <p:sp>
        <p:nvSpPr>
          <p:cNvPr id="8" name="Прямоугольник 7"/>
          <p:cNvSpPr/>
          <p:nvPr/>
        </p:nvSpPr>
        <p:spPr>
          <a:xfrm>
            <a:off x="11347524" y="180945"/>
            <a:ext cx="55015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0F43F4AF-7D06-4FEB-900F-7B33DEC9A355}" type="slidenum">
              <a:rPr lang="ru-RU" sz="2800" b="1">
                <a:solidFill>
                  <a:srgbClr val="FF0000"/>
                </a:solidFill>
              </a:rPr>
              <a:pPr/>
              <a:t>15</a:t>
            </a:fld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22943295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36"/>
          <p:cNvGrpSpPr/>
          <p:nvPr/>
        </p:nvGrpSpPr>
        <p:grpSpPr>
          <a:xfrm>
            <a:off x="0" y="5"/>
            <a:ext cx="12192000" cy="671879"/>
            <a:chOff x="0" y="0"/>
            <a:chExt cx="12192000" cy="671879"/>
          </a:xfrm>
        </p:grpSpPr>
        <p:sp>
          <p:nvSpPr>
            <p:cNvPr id="6" name="Прямоугольник 5"/>
            <p:cNvSpPr/>
            <p:nvPr/>
          </p:nvSpPr>
          <p:spPr>
            <a:xfrm>
              <a:off x="0" y="0"/>
              <a:ext cx="12192000" cy="360000"/>
            </a:xfrm>
            <a:prstGeom prst="rect">
              <a:avLst/>
            </a:prstGeom>
            <a:ln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21" name="Прямоугольник 20"/>
            <p:cNvSpPr/>
            <p:nvPr/>
          </p:nvSpPr>
          <p:spPr>
            <a:xfrm>
              <a:off x="0" y="355600"/>
              <a:ext cx="12192000" cy="108000"/>
            </a:xfrm>
            <a:prstGeom prst="rect">
              <a:avLst/>
            </a:prstGeom>
            <a:ln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22" name="Прямоугольник 21"/>
            <p:cNvSpPr/>
            <p:nvPr/>
          </p:nvSpPr>
          <p:spPr>
            <a:xfrm>
              <a:off x="5765800" y="457200"/>
              <a:ext cx="6426200" cy="108000"/>
            </a:xfrm>
            <a:prstGeom prst="rect">
              <a:avLst/>
            </a:prstGeom>
            <a:ln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23" name="Прямоугольник 22"/>
            <p:cNvSpPr/>
            <p:nvPr/>
          </p:nvSpPr>
          <p:spPr>
            <a:xfrm>
              <a:off x="6792000" y="563879"/>
              <a:ext cx="5400000" cy="108000"/>
            </a:xfrm>
            <a:prstGeom prst="rect">
              <a:avLst/>
            </a:prstGeom>
            <a:ln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</p:grpSp>
      <p:sp>
        <p:nvSpPr>
          <p:cNvPr id="14" name="Номер слайда 13"/>
          <p:cNvSpPr>
            <a:spLocks noGrp="1"/>
          </p:cNvSpPr>
          <p:nvPr>
            <p:ph type="sldNum" sz="quarter" idx="12"/>
          </p:nvPr>
        </p:nvSpPr>
        <p:spPr>
          <a:xfrm>
            <a:off x="10638972" y="-43130"/>
            <a:ext cx="1146629" cy="406400"/>
          </a:xfrm>
        </p:spPr>
        <p:txBody>
          <a:bodyPr/>
          <a:lstStyle/>
          <a:p>
            <a:fld id="{0F43F4AF-7D06-4FEB-900F-7B33DEC9A355}" type="slidenum">
              <a:rPr lang="ru-RU" sz="2800" b="1" smtClean="0">
                <a:solidFill>
                  <a:srgbClr val="FF0000"/>
                </a:solidFill>
              </a:rPr>
              <a:pPr/>
              <a:t>16</a:t>
            </a:fld>
            <a:endParaRPr lang="ru-RU" sz="2800" b="1" dirty="0">
              <a:solidFill>
                <a:srgbClr val="FF0000"/>
              </a:solidFill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774000" y="707875"/>
            <a:ext cx="11088915" cy="1077202"/>
          </a:xfrm>
          <a:prstGeom prst="rect">
            <a:avLst/>
          </a:prstGeom>
          <a:noFill/>
        </p:spPr>
        <p:txBody>
          <a:bodyPr wrap="square" lIns="91428" tIns="45712" rIns="91428" bIns="45712" rtlCol="0">
            <a:spAutoFit/>
          </a:bodyPr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</a:rPr>
              <a:t>Положение об оценке коррупционных рисков </a:t>
            </a:r>
          </a:p>
          <a:p>
            <a:pPr algn="ctr"/>
            <a:r>
              <a:rPr lang="ru-RU" sz="3200" b="1" dirty="0" smtClean="0">
                <a:solidFill>
                  <a:srgbClr val="C00000"/>
                </a:solidFill>
              </a:rPr>
              <a:t>в учреждении (организации) </a:t>
            </a:r>
          </a:p>
        </p:txBody>
      </p:sp>
      <p:sp>
        <p:nvSpPr>
          <p:cNvPr id="16" name="Прямоугольник 15">
            <a:extLst>
              <a:ext uri="{FF2B5EF4-FFF2-40B4-BE49-F238E27FC236}">
                <a16:creationId xmlns:a16="http://schemas.microsoft.com/office/drawing/2014/main" xmlns="" id="{C0FDF76A-FF2A-47F2-8DC4-93E7642C63FE}"/>
              </a:ext>
            </a:extLst>
          </p:cNvPr>
          <p:cNvSpPr/>
          <p:nvPr/>
        </p:nvSpPr>
        <p:spPr>
          <a:xfrm>
            <a:off x="927100" y="1981200"/>
            <a:ext cx="10858501" cy="4279900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2800" b="1" dirty="0" smtClean="0">
                <a:solidFill>
                  <a:srgbClr val="C00000"/>
                </a:solidFill>
              </a:rPr>
              <a:t>      </a:t>
            </a:r>
          </a:p>
          <a:p>
            <a:pPr algn="just"/>
            <a:r>
              <a:rPr lang="ru-RU" sz="2800" b="1" dirty="0">
                <a:solidFill>
                  <a:srgbClr val="C00000"/>
                </a:solidFill>
              </a:rPr>
              <a:t> </a:t>
            </a:r>
            <a:r>
              <a:rPr lang="ru-RU" sz="2800" b="1" dirty="0" smtClean="0">
                <a:solidFill>
                  <a:srgbClr val="C00000"/>
                </a:solidFill>
              </a:rPr>
              <a:t>     Цель </a:t>
            </a:r>
            <a:r>
              <a:rPr lang="ru-RU" sz="2800" b="1" dirty="0">
                <a:solidFill>
                  <a:srgbClr val="C00000"/>
                </a:solidFill>
              </a:rPr>
              <a:t>оценки коррупционных рисков в деятельности </a:t>
            </a:r>
            <a:r>
              <a:rPr lang="ru-RU" sz="2800" b="1" dirty="0" smtClean="0">
                <a:solidFill>
                  <a:srgbClr val="C00000"/>
                </a:solidFill>
              </a:rPr>
              <a:t>учреждения (организации) - </a:t>
            </a:r>
            <a:r>
              <a:rPr lang="ru-RU" sz="2800" b="1" dirty="0" smtClean="0">
                <a:solidFill>
                  <a:schemeClr val="accent5"/>
                </a:solidFill>
              </a:rPr>
              <a:t>определение </a:t>
            </a:r>
            <a:r>
              <a:rPr lang="ru-RU" sz="2800" b="1" dirty="0">
                <a:solidFill>
                  <a:schemeClr val="accent5"/>
                </a:solidFill>
              </a:rPr>
              <a:t>конкретных процессов и видов деятельности, при реализации которых наиболее высока вероятность совершения работниками </a:t>
            </a:r>
            <a:r>
              <a:rPr lang="ru-RU" sz="2800" b="1" dirty="0" smtClean="0">
                <a:solidFill>
                  <a:schemeClr val="accent5"/>
                </a:solidFill>
              </a:rPr>
              <a:t>учреждения (организации) </a:t>
            </a:r>
            <a:r>
              <a:rPr lang="ru-RU" sz="2800" b="1" dirty="0">
                <a:solidFill>
                  <a:schemeClr val="accent5"/>
                </a:solidFill>
              </a:rPr>
              <a:t>коррупционных правонарушений, как в целях получения личной выгоды, так и в целях получения выгоды </a:t>
            </a:r>
            <a:r>
              <a:rPr lang="ru-RU" sz="2800" b="1" dirty="0" smtClean="0">
                <a:solidFill>
                  <a:schemeClr val="accent5"/>
                </a:solidFill>
              </a:rPr>
              <a:t>учреждением (организацией).</a:t>
            </a:r>
            <a:endParaRPr lang="ru-RU" sz="2800" b="1" dirty="0">
              <a:solidFill>
                <a:schemeClr val="accent5"/>
              </a:solidFill>
            </a:endParaRPr>
          </a:p>
          <a:p>
            <a:pPr algn="just"/>
            <a:endParaRPr lang="ru-RU" sz="2800" b="1" dirty="0" smtClean="0">
              <a:solidFill>
                <a:schemeClr val="accent5"/>
              </a:solidFill>
            </a:endParaRPr>
          </a:p>
          <a:p>
            <a:pPr algn="just"/>
            <a:r>
              <a:rPr lang="ru-RU" sz="2800" b="1" dirty="0" smtClean="0">
                <a:solidFill>
                  <a:schemeClr val="accent5"/>
                </a:solidFill>
              </a:rPr>
              <a:t>     Порядок </a:t>
            </a:r>
            <a:r>
              <a:rPr lang="ru-RU" sz="2800" b="1" dirty="0">
                <a:solidFill>
                  <a:schemeClr val="accent5"/>
                </a:solidFill>
              </a:rPr>
              <a:t>проведения оценки коррупционных рисков устанавливается Положением об оценке коррупционных рисков.</a:t>
            </a:r>
          </a:p>
          <a:p>
            <a:pPr algn="just"/>
            <a:r>
              <a:rPr lang="ru-RU" sz="2800" b="1" dirty="0" smtClean="0">
                <a:solidFill>
                  <a:schemeClr val="accent5"/>
                </a:solidFill>
              </a:rPr>
              <a:t> </a:t>
            </a:r>
            <a:endParaRPr lang="ru-RU" sz="2800" b="1" dirty="0">
              <a:solidFill>
                <a:schemeClr val="accent5"/>
              </a:solidFill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07272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36"/>
          <p:cNvGrpSpPr/>
          <p:nvPr/>
        </p:nvGrpSpPr>
        <p:grpSpPr>
          <a:xfrm>
            <a:off x="0" y="5"/>
            <a:ext cx="12192000" cy="671879"/>
            <a:chOff x="0" y="0"/>
            <a:chExt cx="12192000" cy="671879"/>
          </a:xfrm>
        </p:grpSpPr>
        <p:sp>
          <p:nvSpPr>
            <p:cNvPr id="6" name="Прямоугольник 5"/>
            <p:cNvSpPr/>
            <p:nvPr/>
          </p:nvSpPr>
          <p:spPr>
            <a:xfrm>
              <a:off x="0" y="0"/>
              <a:ext cx="12192000" cy="360000"/>
            </a:xfrm>
            <a:prstGeom prst="rect">
              <a:avLst/>
            </a:prstGeom>
            <a:ln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21" name="Прямоугольник 20"/>
            <p:cNvSpPr/>
            <p:nvPr/>
          </p:nvSpPr>
          <p:spPr>
            <a:xfrm>
              <a:off x="0" y="355600"/>
              <a:ext cx="12192000" cy="108000"/>
            </a:xfrm>
            <a:prstGeom prst="rect">
              <a:avLst/>
            </a:prstGeom>
            <a:ln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22" name="Прямоугольник 21"/>
            <p:cNvSpPr/>
            <p:nvPr/>
          </p:nvSpPr>
          <p:spPr>
            <a:xfrm>
              <a:off x="5765800" y="457200"/>
              <a:ext cx="6426200" cy="108000"/>
            </a:xfrm>
            <a:prstGeom prst="rect">
              <a:avLst/>
            </a:prstGeom>
            <a:ln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23" name="Прямоугольник 22"/>
            <p:cNvSpPr/>
            <p:nvPr/>
          </p:nvSpPr>
          <p:spPr>
            <a:xfrm>
              <a:off x="6792000" y="563879"/>
              <a:ext cx="5400000" cy="108000"/>
            </a:xfrm>
            <a:prstGeom prst="rect">
              <a:avLst/>
            </a:prstGeom>
            <a:ln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</p:grpSp>
      <p:sp>
        <p:nvSpPr>
          <p:cNvPr id="14" name="Номер слайда 13"/>
          <p:cNvSpPr>
            <a:spLocks noGrp="1"/>
          </p:cNvSpPr>
          <p:nvPr>
            <p:ph type="sldNum" sz="quarter" idx="12"/>
          </p:nvPr>
        </p:nvSpPr>
        <p:spPr>
          <a:xfrm>
            <a:off x="10638972" y="-43130"/>
            <a:ext cx="1146629" cy="406400"/>
          </a:xfrm>
        </p:spPr>
        <p:txBody>
          <a:bodyPr/>
          <a:lstStyle/>
          <a:p>
            <a:fld id="{0F43F4AF-7D06-4FEB-900F-7B33DEC9A355}" type="slidenum">
              <a:rPr lang="ru-RU" sz="2800" b="1" smtClean="0">
                <a:solidFill>
                  <a:srgbClr val="FF0000"/>
                </a:solidFill>
              </a:rPr>
              <a:pPr/>
              <a:t>17</a:t>
            </a:fld>
            <a:endParaRPr lang="ru-RU" sz="2800" b="1" dirty="0">
              <a:solidFill>
                <a:srgbClr val="FF0000"/>
              </a:solidFill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774000" y="707875"/>
            <a:ext cx="11088915" cy="954091"/>
          </a:xfrm>
          <a:prstGeom prst="rect">
            <a:avLst/>
          </a:prstGeom>
          <a:noFill/>
        </p:spPr>
        <p:txBody>
          <a:bodyPr wrap="square" lIns="91428" tIns="45712" rIns="91428" bIns="45712" rtlCol="0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C00000"/>
                </a:solidFill>
              </a:rPr>
              <a:t>По результатам оценки коррупционных рисков </a:t>
            </a:r>
          </a:p>
          <a:p>
            <a:pPr algn="ctr"/>
            <a:r>
              <a:rPr lang="ru-RU" sz="2800" b="1" dirty="0" smtClean="0">
                <a:solidFill>
                  <a:srgbClr val="C00000"/>
                </a:solidFill>
              </a:rPr>
              <a:t>составляются следующие документы:</a:t>
            </a:r>
            <a:endParaRPr lang="ru-RU" sz="2800" b="1" dirty="0">
              <a:solidFill>
                <a:srgbClr val="C00000"/>
              </a:solidFill>
            </a:endParaRPr>
          </a:p>
        </p:txBody>
      </p:sp>
      <p:sp>
        <p:nvSpPr>
          <p:cNvPr id="16" name="Прямоугольник 15">
            <a:extLst>
              <a:ext uri="{FF2B5EF4-FFF2-40B4-BE49-F238E27FC236}">
                <a16:creationId xmlns:a16="http://schemas.microsoft.com/office/drawing/2014/main" xmlns="" id="{C0FDF76A-FF2A-47F2-8DC4-93E7642C63FE}"/>
              </a:ext>
            </a:extLst>
          </p:cNvPr>
          <p:cNvSpPr/>
          <p:nvPr/>
        </p:nvSpPr>
        <p:spPr>
          <a:xfrm>
            <a:off x="1286289" y="1790700"/>
            <a:ext cx="10499312" cy="1079500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2800" b="1" dirty="0" smtClean="0">
                <a:solidFill>
                  <a:schemeClr val="accent5"/>
                </a:solidFill>
              </a:rPr>
              <a:t>Карта коррупционных рисков (образец приведен в приложении № 1 к Положению об оценке коррупционных рисков)</a:t>
            </a:r>
            <a:endParaRPr lang="ru-RU" sz="2800" b="1" dirty="0">
              <a:solidFill>
                <a:schemeClr val="accent5"/>
              </a:solidFill>
              <a:cs typeface="Times New Roman" pitchFamily="18" charset="0"/>
            </a:endParaRPr>
          </a:p>
        </p:txBody>
      </p:sp>
      <p:sp>
        <p:nvSpPr>
          <p:cNvPr id="17" name="Стрелка вправо 77">
            <a:extLst>
              <a:ext uri="{FF2B5EF4-FFF2-40B4-BE49-F238E27FC236}">
                <a16:creationId xmlns:a16="http://schemas.microsoft.com/office/drawing/2014/main" xmlns="" id="{FF0D650E-76E3-4D1E-AF45-C9FFEA49DD3F}"/>
              </a:ext>
            </a:extLst>
          </p:cNvPr>
          <p:cNvSpPr/>
          <p:nvPr/>
        </p:nvSpPr>
        <p:spPr>
          <a:xfrm>
            <a:off x="545400" y="2126423"/>
            <a:ext cx="438150" cy="286921"/>
          </a:xfrm>
          <a:prstGeom prst="right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8" name="Прямоугольник 17">
            <a:extLst>
              <a:ext uri="{FF2B5EF4-FFF2-40B4-BE49-F238E27FC236}">
                <a16:creationId xmlns:a16="http://schemas.microsoft.com/office/drawing/2014/main" xmlns="" id="{6CCE9752-797B-47AA-8312-042562499172}"/>
              </a:ext>
            </a:extLst>
          </p:cNvPr>
          <p:cNvSpPr/>
          <p:nvPr/>
        </p:nvSpPr>
        <p:spPr>
          <a:xfrm>
            <a:off x="1286289" y="3073400"/>
            <a:ext cx="10499312" cy="1219200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2800" b="1" dirty="0" smtClean="0">
                <a:solidFill>
                  <a:schemeClr val="accent5"/>
                </a:solidFill>
              </a:rPr>
              <a:t>План </a:t>
            </a:r>
            <a:r>
              <a:rPr lang="ru-RU" sz="2800" b="1" dirty="0">
                <a:solidFill>
                  <a:schemeClr val="accent5"/>
                </a:solidFill>
              </a:rPr>
              <a:t>мероприятий по минимизации коррупционных </a:t>
            </a:r>
            <a:r>
              <a:rPr lang="ru-RU" sz="2800" b="1" dirty="0" smtClean="0">
                <a:solidFill>
                  <a:schemeClr val="accent5"/>
                </a:solidFill>
              </a:rPr>
              <a:t>рисков</a:t>
            </a:r>
            <a:r>
              <a:rPr lang="ru-RU" sz="2800" b="1" dirty="0">
                <a:solidFill>
                  <a:schemeClr val="accent5"/>
                </a:solidFill>
              </a:rPr>
              <a:t> (приложение № </a:t>
            </a:r>
            <a:r>
              <a:rPr lang="ru-RU" sz="2800" b="1" dirty="0" smtClean="0">
                <a:solidFill>
                  <a:schemeClr val="accent5"/>
                </a:solidFill>
              </a:rPr>
              <a:t>2 </a:t>
            </a:r>
            <a:r>
              <a:rPr lang="ru-RU" sz="2800" b="1" dirty="0">
                <a:solidFill>
                  <a:schemeClr val="accent5"/>
                </a:solidFill>
              </a:rPr>
              <a:t>к Положению об оценке коррупционных рисков)</a:t>
            </a:r>
            <a:endParaRPr lang="ru-RU" sz="2800" b="1" dirty="0">
              <a:solidFill>
                <a:schemeClr val="accent5"/>
              </a:solidFill>
              <a:cs typeface="Times New Roman" pitchFamily="18" charset="0"/>
            </a:endParaRPr>
          </a:p>
        </p:txBody>
      </p:sp>
      <p:sp>
        <p:nvSpPr>
          <p:cNvPr id="19" name="Стрелка вправо 77">
            <a:extLst>
              <a:ext uri="{FF2B5EF4-FFF2-40B4-BE49-F238E27FC236}">
                <a16:creationId xmlns:a16="http://schemas.microsoft.com/office/drawing/2014/main" xmlns="" id="{D9E3F76C-A1B9-49B7-9681-BD0C8BD0F2CF}"/>
              </a:ext>
            </a:extLst>
          </p:cNvPr>
          <p:cNvSpPr/>
          <p:nvPr/>
        </p:nvSpPr>
        <p:spPr>
          <a:xfrm>
            <a:off x="545400" y="3434629"/>
            <a:ext cx="438150" cy="286921"/>
          </a:xfrm>
          <a:prstGeom prst="right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6" name="Прямоугольник 25">
            <a:extLst>
              <a:ext uri="{FF2B5EF4-FFF2-40B4-BE49-F238E27FC236}">
                <a16:creationId xmlns:a16="http://schemas.microsoft.com/office/drawing/2014/main" xmlns="" id="{2BA0F1C9-86FD-4CB4-99C3-E95A9BC9E9C3}"/>
              </a:ext>
            </a:extLst>
          </p:cNvPr>
          <p:cNvSpPr/>
          <p:nvPr/>
        </p:nvSpPr>
        <p:spPr>
          <a:xfrm>
            <a:off x="1298989" y="4495800"/>
            <a:ext cx="10499312" cy="1981200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ru-RU" sz="2400" b="1" dirty="0" smtClean="0">
              <a:solidFill>
                <a:schemeClr val="accent5"/>
              </a:solidFill>
            </a:endParaRPr>
          </a:p>
          <a:p>
            <a:pPr algn="just"/>
            <a:r>
              <a:rPr lang="ru-RU" sz="2700" b="1" dirty="0" smtClean="0">
                <a:solidFill>
                  <a:schemeClr val="accent5"/>
                </a:solidFill>
              </a:rPr>
              <a:t>Перечень должностей, замещение которых связано с </a:t>
            </a:r>
            <a:r>
              <a:rPr lang="ru-RU" sz="2700" b="1" dirty="0">
                <a:solidFill>
                  <a:schemeClr val="accent5"/>
                </a:solidFill>
              </a:rPr>
              <a:t>коррупционным </a:t>
            </a:r>
            <a:r>
              <a:rPr lang="ru-RU" sz="2700" b="1" dirty="0" smtClean="0">
                <a:solidFill>
                  <a:schemeClr val="accent5"/>
                </a:solidFill>
              </a:rPr>
              <a:t>риском: руководитель учреждения (организации), заместители руководителя, главный бухгалтер, юрисконсульт, контрактный управляющий (работники </a:t>
            </a:r>
            <a:r>
              <a:rPr lang="ru-RU" sz="2700" b="1" dirty="0">
                <a:solidFill>
                  <a:schemeClr val="accent5"/>
                </a:solidFill>
              </a:rPr>
              <a:t>контрактной </a:t>
            </a:r>
            <a:r>
              <a:rPr lang="ru-RU" sz="2700" b="1" dirty="0" smtClean="0">
                <a:solidFill>
                  <a:schemeClr val="accent5"/>
                </a:solidFill>
              </a:rPr>
              <a:t>службы), другие конкретные должности</a:t>
            </a:r>
            <a:endParaRPr lang="ru-RU" sz="2700" b="1" dirty="0">
              <a:solidFill>
                <a:schemeClr val="accent5"/>
              </a:solidFill>
            </a:endParaRPr>
          </a:p>
          <a:p>
            <a:pPr algn="just"/>
            <a:endParaRPr lang="ru-RU" sz="2400" b="1" dirty="0">
              <a:solidFill>
                <a:schemeClr val="accent5"/>
              </a:solidFill>
              <a:cs typeface="Times New Roman" pitchFamily="18" charset="0"/>
            </a:endParaRPr>
          </a:p>
        </p:txBody>
      </p:sp>
      <p:sp>
        <p:nvSpPr>
          <p:cNvPr id="28" name="Стрелка вправо 77">
            <a:extLst>
              <a:ext uri="{FF2B5EF4-FFF2-40B4-BE49-F238E27FC236}">
                <a16:creationId xmlns:a16="http://schemas.microsoft.com/office/drawing/2014/main" xmlns="" id="{C46671BE-96A0-4142-9E1A-8BDE17F469C0}"/>
              </a:ext>
            </a:extLst>
          </p:cNvPr>
          <p:cNvSpPr/>
          <p:nvPr/>
        </p:nvSpPr>
        <p:spPr>
          <a:xfrm>
            <a:off x="545400" y="5117543"/>
            <a:ext cx="438150" cy="286921"/>
          </a:xfrm>
          <a:prstGeom prst="right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011805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36"/>
          <p:cNvGrpSpPr/>
          <p:nvPr/>
        </p:nvGrpSpPr>
        <p:grpSpPr>
          <a:xfrm>
            <a:off x="0" y="5"/>
            <a:ext cx="12192000" cy="671879"/>
            <a:chOff x="0" y="0"/>
            <a:chExt cx="12192000" cy="671879"/>
          </a:xfrm>
        </p:grpSpPr>
        <p:sp>
          <p:nvSpPr>
            <p:cNvPr id="6" name="Прямоугольник 5"/>
            <p:cNvSpPr/>
            <p:nvPr/>
          </p:nvSpPr>
          <p:spPr>
            <a:xfrm>
              <a:off x="0" y="0"/>
              <a:ext cx="12192000" cy="360000"/>
            </a:xfrm>
            <a:prstGeom prst="rect">
              <a:avLst/>
            </a:prstGeom>
            <a:ln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21" name="Прямоугольник 20"/>
            <p:cNvSpPr/>
            <p:nvPr/>
          </p:nvSpPr>
          <p:spPr>
            <a:xfrm>
              <a:off x="0" y="355600"/>
              <a:ext cx="12192000" cy="108000"/>
            </a:xfrm>
            <a:prstGeom prst="rect">
              <a:avLst/>
            </a:prstGeom>
            <a:ln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22" name="Прямоугольник 21"/>
            <p:cNvSpPr/>
            <p:nvPr/>
          </p:nvSpPr>
          <p:spPr>
            <a:xfrm>
              <a:off x="5765800" y="457200"/>
              <a:ext cx="6426200" cy="108000"/>
            </a:xfrm>
            <a:prstGeom prst="rect">
              <a:avLst/>
            </a:prstGeom>
            <a:ln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23" name="Прямоугольник 22"/>
            <p:cNvSpPr/>
            <p:nvPr/>
          </p:nvSpPr>
          <p:spPr>
            <a:xfrm>
              <a:off x="6792000" y="563879"/>
              <a:ext cx="5400000" cy="108000"/>
            </a:xfrm>
            <a:prstGeom prst="rect">
              <a:avLst/>
            </a:prstGeom>
            <a:ln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</p:grpSp>
      <p:sp>
        <p:nvSpPr>
          <p:cNvPr id="14" name="Номер слайда 13"/>
          <p:cNvSpPr>
            <a:spLocks noGrp="1"/>
          </p:cNvSpPr>
          <p:nvPr>
            <p:ph type="sldNum" sz="quarter" idx="12"/>
          </p:nvPr>
        </p:nvSpPr>
        <p:spPr>
          <a:xfrm>
            <a:off x="10638972" y="-43130"/>
            <a:ext cx="1146629" cy="406400"/>
          </a:xfrm>
        </p:spPr>
        <p:txBody>
          <a:bodyPr/>
          <a:lstStyle/>
          <a:p>
            <a:fld id="{0F43F4AF-7D06-4FEB-900F-7B33DEC9A355}" type="slidenum">
              <a:rPr lang="ru-RU" sz="2800" b="1" smtClean="0">
                <a:solidFill>
                  <a:srgbClr val="FF0000"/>
                </a:solidFill>
              </a:rPr>
              <a:pPr/>
              <a:t>18</a:t>
            </a:fld>
            <a:endParaRPr lang="ru-RU" sz="2800" b="1" dirty="0">
              <a:solidFill>
                <a:srgbClr val="FF0000"/>
              </a:solidFill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774000" y="898375"/>
            <a:ext cx="11088915" cy="1200312"/>
          </a:xfrm>
          <a:prstGeom prst="rect">
            <a:avLst/>
          </a:prstGeom>
          <a:noFill/>
        </p:spPr>
        <p:txBody>
          <a:bodyPr wrap="square" lIns="91428" tIns="45712" rIns="91428" bIns="45712" rtlCol="0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C00000"/>
                </a:solidFill>
              </a:rPr>
              <a:t>По результатам оценки </a:t>
            </a:r>
            <a:r>
              <a:rPr lang="ru-RU" sz="2400" b="1" dirty="0">
                <a:solidFill>
                  <a:srgbClr val="C00000"/>
                </a:solidFill>
              </a:rPr>
              <a:t>коррупционных </a:t>
            </a:r>
            <a:r>
              <a:rPr lang="ru-RU" sz="2400" b="1" dirty="0" smtClean="0">
                <a:solidFill>
                  <a:srgbClr val="C00000"/>
                </a:solidFill>
              </a:rPr>
              <a:t>рисков, возникающих </a:t>
            </a:r>
            <a:r>
              <a:rPr lang="ru-RU" sz="2400" b="1" dirty="0">
                <a:solidFill>
                  <a:srgbClr val="C00000"/>
                </a:solidFill>
              </a:rPr>
              <a:t>при осуществлении закупок товаров, работ, услуг для обеспечения государственных (муниципальных) </a:t>
            </a:r>
            <a:r>
              <a:rPr lang="ru-RU" sz="2400" b="1" dirty="0" smtClean="0">
                <a:solidFill>
                  <a:srgbClr val="C00000"/>
                </a:solidFill>
              </a:rPr>
              <a:t>нужд, составляются следующие документы:</a:t>
            </a:r>
            <a:endParaRPr lang="ru-RU" sz="2400" b="1" dirty="0">
              <a:solidFill>
                <a:srgbClr val="C00000"/>
              </a:solidFill>
            </a:endParaRPr>
          </a:p>
        </p:txBody>
      </p:sp>
      <p:sp>
        <p:nvSpPr>
          <p:cNvPr id="16" name="Прямоугольник 15">
            <a:extLst>
              <a:ext uri="{FF2B5EF4-FFF2-40B4-BE49-F238E27FC236}">
                <a16:creationId xmlns:a16="http://schemas.microsoft.com/office/drawing/2014/main" xmlns="" id="{C0FDF76A-FF2A-47F2-8DC4-93E7642C63FE}"/>
              </a:ext>
            </a:extLst>
          </p:cNvPr>
          <p:cNvSpPr/>
          <p:nvPr/>
        </p:nvSpPr>
        <p:spPr>
          <a:xfrm>
            <a:off x="1286289" y="2603500"/>
            <a:ext cx="10499312" cy="1498600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2400" b="1" dirty="0" smtClean="0">
                <a:solidFill>
                  <a:schemeClr val="accent5"/>
                </a:solidFill>
              </a:rPr>
              <a:t>Реестр </a:t>
            </a:r>
            <a:r>
              <a:rPr lang="ru-RU" sz="2400" b="1" dirty="0">
                <a:solidFill>
                  <a:schemeClr val="accent5"/>
                </a:solidFill>
              </a:rPr>
              <a:t>(карта) коррупционных рисков, возникающих при осуществлении закупок товаров, работ, услуг для обеспечения государственных (муниципальных) </a:t>
            </a:r>
            <a:r>
              <a:rPr lang="ru-RU" sz="2400" b="1" dirty="0" smtClean="0">
                <a:solidFill>
                  <a:schemeClr val="accent5"/>
                </a:solidFill>
              </a:rPr>
              <a:t>нужд</a:t>
            </a:r>
            <a:r>
              <a:rPr lang="ru-RU" sz="2400" b="1" dirty="0">
                <a:solidFill>
                  <a:schemeClr val="accent5"/>
                </a:solidFill>
              </a:rPr>
              <a:t> (приложение № </a:t>
            </a:r>
            <a:r>
              <a:rPr lang="ru-RU" sz="2400" b="1" dirty="0" smtClean="0">
                <a:solidFill>
                  <a:schemeClr val="accent5"/>
                </a:solidFill>
              </a:rPr>
              <a:t>3 </a:t>
            </a:r>
            <a:r>
              <a:rPr lang="ru-RU" sz="2400" b="1" dirty="0">
                <a:solidFill>
                  <a:schemeClr val="accent5"/>
                </a:solidFill>
              </a:rPr>
              <a:t>к Положению об оценке коррупционных рисков)</a:t>
            </a:r>
            <a:endParaRPr lang="ru-RU" sz="2400" b="1" dirty="0">
              <a:solidFill>
                <a:schemeClr val="accent5"/>
              </a:solidFill>
              <a:cs typeface="Times New Roman" pitchFamily="18" charset="0"/>
            </a:endParaRPr>
          </a:p>
        </p:txBody>
      </p:sp>
      <p:sp>
        <p:nvSpPr>
          <p:cNvPr id="17" name="Стрелка вправо 77">
            <a:extLst>
              <a:ext uri="{FF2B5EF4-FFF2-40B4-BE49-F238E27FC236}">
                <a16:creationId xmlns:a16="http://schemas.microsoft.com/office/drawing/2014/main" xmlns="" id="{FF0D650E-76E3-4D1E-AF45-C9FFEA49DD3F}"/>
              </a:ext>
            </a:extLst>
          </p:cNvPr>
          <p:cNvSpPr/>
          <p:nvPr/>
        </p:nvSpPr>
        <p:spPr>
          <a:xfrm>
            <a:off x="532000" y="3168166"/>
            <a:ext cx="438150" cy="286921"/>
          </a:xfrm>
          <a:prstGeom prst="right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8" name="Прямоугольник 17">
            <a:extLst>
              <a:ext uri="{FF2B5EF4-FFF2-40B4-BE49-F238E27FC236}">
                <a16:creationId xmlns:a16="http://schemas.microsoft.com/office/drawing/2014/main" xmlns="" id="{6CCE9752-797B-47AA-8312-042562499172}"/>
              </a:ext>
            </a:extLst>
          </p:cNvPr>
          <p:cNvSpPr/>
          <p:nvPr/>
        </p:nvSpPr>
        <p:spPr>
          <a:xfrm>
            <a:off x="1286289" y="4368800"/>
            <a:ext cx="10499312" cy="1765300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2400" b="1" dirty="0" smtClean="0">
                <a:solidFill>
                  <a:schemeClr val="accent5"/>
                </a:solidFill>
              </a:rPr>
              <a:t>План </a:t>
            </a:r>
            <a:r>
              <a:rPr lang="ru-RU" sz="2400" b="1" dirty="0">
                <a:solidFill>
                  <a:schemeClr val="accent5"/>
                </a:solidFill>
              </a:rPr>
              <a:t>(реестр) мер, направленных на минимизацию коррупционных рисков, возникающих при осуществлении закупок товаров, работ, услуг для обеспечения государственных (муниципальных) </a:t>
            </a:r>
            <a:r>
              <a:rPr lang="ru-RU" sz="2400" b="1" dirty="0" smtClean="0">
                <a:solidFill>
                  <a:schemeClr val="accent5"/>
                </a:solidFill>
              </a:rPr>
              <a:t>нужд (</a:t>
            </a:r>
            <a:r>
              <a:rPr lang="ru-RU" sz="2400" b="1" dirty="0">
                <a:solidFill>
                  <a:schemeClr val="accent5"/>
                </a:solidFill>
              </a:rPr>
              <a:t>приложение № </a:t>
            </a:r>
            <a:r>
              <a:rPr lang="ru-RU" sz="2400" b="1" dirty="0" smtClean="0">
                <a:solidFill>
                  <a:schemeClr val="accent5"/>
                </a:solidFill>
              </a:rPr>
              <a:t>4 </a:t>
            </a:r>
            <a:r>
              <a:rPr lang="ru-RU" sz="2400" b="1" dirty="0">
                <a:solidFill>
                  <a:schemeClr val="accent5"/>
                </a:solidFill>
              </a:rPr>
              <a:t>к Положению об оценке коррупционных рисков) </a:t>
            </a:r>
            <a:endParaRPr lang="ru-RU" sz="2400" b="1" dirty="0">
              <a:solidFill>
                <a:schemeClr val="accent5"/>
              </a:solidFill>
              <a:cs typeface="Times New Roman" pitchFamily="18" charset="0"/>
            </a:endParaRPr>
          </a:p>
        </p:txBody>
      </p:sp>
      <p:sp>
        <p:nvSpPr>
          <p:cNvPr id="19" name="Стрелка вправо 77">
            <a:extLst>
              <a:ext uri="{FF2B5EF4-FFF2-40B4-BE49-F238E27FC236}">
                <a16:creationId xmlns:a16="http://schemas.microsoft.com/office/drawing/2014/main" xmlns="" id="{D9E3F76C-A1B9-49B7-9681-BD0C8BD0F2CF}"/>
              </a:ext>
            </a:extLst>
          </p:cNvPr>
          <p:cNvSpPr/>
          <p:nvPr/>
        </p:nvSpPr>
        <p:spPr>
          <a:xfrm>
            <a:off x="545400" y="4945929"/>
            <a:ext cx="438150" cy="286921"/>
          </a:xfrm>
          <a:prstGeom prst="right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796829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36"/>
          <p:cNvGrpSpPr/>
          <p:nvPr/>
        </p:nvGrpSpPr>
        <p:grpSpPr>
          <a:xfrm>
            <a:off x="0" y="5"/>
            <a:ext cx="12192000" cy="671879"/>
            <a:chOff x="0" y="0"/>
            <a:chExt cx="12192000" cy="671879"/>
          </a:xfrm>
        </p:grpSpPr>
        <p:sp>
          <p:nvSpPr>
            <p:cNvPr id="6" name="Прямоугольник 5"/>
            <p:cNvSpPr/>
            <p:nvPr/>
          </p:nvSpPr>
          <p:spPr>
            <a:xfrm>
              <a:off x="0" y="0"/>
              <a:ext cx="12192000" cy="360000"/>
            </a:xfrm>
            <a:prstGeom prst="rect">
              <a:avLst/>
            </a:prstGeom>
            <a:ln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21" name="Прямоугольник 20"/>
            <p:cNvSpPr/>
            <p:nvPr/>
          </p:nvSpPr>
          <p:spPr>
            <a:xfrm>
              <a:off x="0" y="355600"/>
              <a:ext cx="12192000" cy="108000"/>
            </a:xfrm>
            <a:prstGeom prst="rect">
              <a:avLst/>
            </a:prstGeom>
            <a:ln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22" name="Прямоугольник 21"/>
            <p:cNvSpPr/>
            <p:nvPr/>
          </p:nvSpPr>
          <p:spPr>
            <a:xfrm>
              <a:off x="5765800" y="457200"/>
              <a:ext cx="6426200" cy="108000"/>
            </a:xfrm>
            <a:prstGeom prst="rect">
              <a:avLst/>
            </a:prstGeom>
            <a:ln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23" name="Прямоугольник 22"/>
            <p:cNvSpPr/>
            <p:nvPr/>
          </p:nvSpPr>
          <p:spPr>
            <a:xfrm>
              <a:off x="6792000" y="563879"/>
              <a:ext cx="5400000" cy="108000"/>
            </a:xfrm>
            <a:prstGeom prst="rect">
              <a:avLst/>
            </a:prstGeom>
            <a:ln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</p:grpSp>
      <p:sp>
        <p:nvSpPr>
          <p:cNvPr id="14" name="Номер слайда 13"/>
          <p:cNvSpPr>
            <a:spLocks noGrp="1"/>
          </p:cNvSpPr>
          <p:nvPr>
            <p:ph type="sldNum" sz="quarter" idx="12"/>
          </p:nvPr>
        </p:nvSpPr>
        <p:spPr>
          <a:xfrm>
            <a:off x="10638972" y="-43130"/>
            <a:ext cx="1146629" cy="406400"/>
          </a:xfrm>
        </p:spPr>
        <p:txBody>
          <a:bodyPr/>
          <a:lstStyle/>
          <a:p>
            <a:fld id="{0F43F4AF-7D06-4FEB-900F-7B33DEC9A355}" type="slidenum">
              <a:rPr lang="ru-RU" sz="2800" b="1" smtClean="0">
                <a:solidFill>
                  <a:srgbClr val="FF0000"/>
                </a:solidFill>
              </a:rPr>
              <a:pPr/>
              <a:t>19</a:t>
            </a:fld>
            <a:endParaRPr lang="ru-RU" sz="2800" b="1" dirty="0">
              <a:solidFill>
                <a:srgbClr val="FF0000"/>
              </a:solidFill>
            </a:endParaRPr>
          </a:p>
        </p:txBody>
      </p:sp>
      <p:sp>
        <p:nvSpPr>
          <p:cNvPr id="18" name="Прямоугольник 17">
            <a:extLst>
              <a:ext uri="{FF2B5EF4-FFF2-40B4-BE49-F238E27FC236}">
                <a16:creationId xmlns="" xmlns:a16="http://schemas.microsoft.com/office/drawing/2014/main" id="{27A9EA3C-BF18-4558-9110-3136F69B6B09}"/>
              </a:ext>
            </a:extLst>
          </p:cNvPr>
          <p:cNvSpPr/>
          <p:nvPr/>
        </p:nvSpPr>
        <p:spPr>
          <a:xfrm>
            <a:off x="825500" y="1143000"/>
            <a:ext cx="10833101" cy="5092700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1800" dirty="0" smtClean="0">
                <a:solidFill>
                  <a:schemeClr val="tx1"/>
                </a:solidFill>
              </a:rPr>
              <a:t>         </a:t>
            </a:r>
            <a:r>
              <a:rPr lang="ru-RU" sz="3600" b="1" dirty="0" smtClean="0">
                <a:solidFill>
                  <a:srgbClr val="0070C0"/>
                </a:solidFill>
              </a:rPr>
              <a:t>Должностное лицо, </a:t>
            </a:r>
            <a:r>
              <a:rPr lang="ru-RU" sz="3600" b="1" dirty="0">
                <a:solidFill>
                  <a:srgbClr val="0070C0"/>
                </a:solidFill>
              </a:rPr>
              <a:t>ответственное за профилактику коррупционных и иных правонарушений в </a:t>
            </a:r>
            <a:r>
              <a:rPr lang="ru-RU" sz="3600" b="1" dirty="0" smtClean="0">
                <a:solidFill>
                  <a:srgbClr val="0070C0"/>
                </a:solidFill>
              </a:rPr>
              <a:t>учреждении (организации), </a:t>
            </a:r>
            <a:r>
              <a:rPr lang="ru-RU" sz="3600" b="1" dirty="0">
                <a:solidFill>
                  <a:srgbClr val="0070C0"/>
                </a:solidFill>
              </a:rPr>
              <a:t>ежегодно готовит </a:t>
            </a:r>
            <a:r>
              <a:rPr lang="ru-RU" sz="3600" b="1" dirty="0" smtClean="0">
                <a:solidFill>
                  <a:srgbClr val="C00000"/>
                </a:solidFill>
              </a:rPr>
              <a:t>отчеты </a:t>
            </a:r>
            <a:r>
              <a:rPr lang="ru-RU" sz="3600" b="1" dirty="0">
                <a:solidFill>
                  <a:srgbClr val="C00000"/>
                </a:solidFill>
              </a:rPr>
              <a:t>о </a:t>
            </a:r>
            <a:r>
              <a:rPr lang="ru-RU" sz="3600" b="1" dirty="0" smtClean="0">
                <a:solidFill>
                  <a:srgbClr val="C00000"/>
                </a:solidFill>
              </a:rPr>
              <a:t>реализации мер, указанных в плане </a:t>
            </a:r>
            <a:r>
              <a:rPr lang="ru-RU" sz="3600" b="1" dirty="0">
                <a:solidFill>
                  <a:srgbClr val="C00000"/>
                </a:solidFill>
              </a:rPr>
              <a:t>мероприятий по минимизации коррупционных </a:t>
            </a:r>
            <a:r>
              <a:rPr lang="ru-RU" sz="3600" b="1" dirty="0" smtClean="0">
                <a:solidFill>
                  <a:srgbClr val="C00000"/>
                </a:solidFill>
              </a:rPr>
              <a:t>рисков, </a:t>
            </a:r>
            <a:r>
              <a:rPr lang="ru-RU" sz="3600" b="1" dirty="0">
                <a:solidFill>
                  <a:srgbClr val="C00000"/>
                </a:solidFill>
              </a:rPr>
              <a:t>и </a:t>
            </a:r>
            <a:r>
              <a:rPr lang="ru-RU" sz="3600" b="1" dirty="0" smtClean="0">
                <a:solidFill>
                  <a:srgbClr val="C00000"/>
                </a:solidFill>
              </a:rPr>
              <a:t>плане </a:t>
            </a:r>
            <a:r>
              <a:rPr lang="ru-RU" sz="3600" b="1" dirty="0">
                <a:solidFill>
                  <a:srgbClr val="C00000"/>
                </a:solidFill>
              </a:rPr>
              <a:t>(</a:t>
            </a:r>
            <a:r>
              <a:rPr lang="ru-RU" sz="3600" b="1" dirty="0" smtClean="0">
                <a:solidFill>
                  <a:srgbClr val="C00000"/>
                </a:solidFill>
              </a:rPr>
              <a:t>реестре) </a:t>
            </a:r>
            <a:r>
              <a:rPr lang="ru-RU" sz="3600" b="1" dirty="0">
                <a:solidFill>
                  <a:srgbClr val="C00000"/>
                </a:solidFill>
              </a:rPr>
              <a:t>мер при осуществлении закупок,</a:t>
            </a:r>
            <a:r>
              <a:rPr lang="ru-RU" sz="3600" b="1" dirty="0">
                <a:solidFill>
                  <a:srgbClr val="0070C0"/>
                </a:solidFill>
              </a:rPr>
              <a:t> </a:t>
            </a:r>
            <a:r>
              <a:rPr lang="ru-RU" sz="3600" b="1" dirty="0" smtClean="0">
                <a:solidFill>
                  <a:srgbClr val="0070C0"/>
                </a:solidFill>
              </a:rPr>
              <a:t>и представляет их </a:t>
            </a:r>
            <a:r>
              <a:rPr lang="ru-RU" sz="3600" b="1" dirty="0">
                <a:solidFill>
                  <a:srgbClr val="0070C0"/>
                </a:solidFill>
              </a:rPr>
              <a:t>руководителю </a:t>
            </a:r>
            <a:r>
              <a:rPr lang="ru-RU" sz="3600" b="1" dirty="0" smtClean="0">
                <a:solidFill>
                  <a:srgbClr val="0070C0"/>
                </a:solidFill>
              </a:rPr>
              <a:t>учреждения (организации) </a:t>
            </a:r>
            <a:r>
              <a:rPr lang="ru-RU" sz="3600" b="1" dirty="0">
                <a:solidFill>
                  <a:srgbClr val="0070C0"/>
                </a:solidFill>
              </a:rPr>
              <a:t>для </a:t>
            </a:r>
            <a:r>
              <a:rPr lang="ru-RU" sz="3600" b="1" dirty="0" smtClean="0">
                <a:solidFill>
                  <a:srgbClr val="0070C0"/>
                </a:solidFill>
              </a:rPr>
              <a:t>утверждения.</a:t>
            </a:r>
            <a:endParaRPr lang="ru-RU" sz="3600" b="1" dirty="0">
              <a:solidFill>
                <a:srgbClr val="0070C0"/>
              </a:solidFill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441526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5"/>
          <p:cNvGrpSpPr/>
          <p:nvPr/>
        </p:nvGrpSpPr>
        <p:grpSpPr>
          <a:xfrm>
            <a:off x="0" y="0"/>
            <a:ext cx="12192000" cy="671879"/>
            <a:chOff x="0" y="0"/>
            <a:chExt cx="12192000" cy="671879"/>
          </a:xfrm>
        </p:grpSpPr>
        <p:sp>
          <p:nvSpPr>
            <p:cNvPr id="17" name="Прямоугольник 16"/>
            <p:cNvSpPr/>
            <p:nvPr/>
          </p:nvSpPr>
          <p:spPr>
            <a:xfrm>
              <a:off x="0" y="0"/>
              <a:ext cx="12192000" cy="360000"/>
            </a:xfrm>
            <a:prstGeom prst="rect">
              <a:avLst/>
            </a:prstGeom>
            <a:ln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19" name="Прямоугольник 18"/>
            <p:cNvSpPr/>
            <p:nvPr/>
          </p:nvSpPr>
          <p:spPr>
            <a:xfrm>
              <a:off x="0" y="355600"/>
              <a:ext cx="12192000" cy="108000"/>
            </a:xfrm>
            <a:prstGeom prst="rect">
              <a:avLst/>
            </a:prstGeom>
            <a:ln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20" name="Прямоугольник 19"/>
            <p:cNvSpPr/>
            <p:nvPr/>
          </p:nvSpPr>
          <p:spPr>
            <a:xfrm>
              <a:off x="5765800" y="457200"/>
              <a:ext cx="6426200" cy="108000"/>
            </a:xfrm>
            <a:prstGeom prst="rect">
              <a:avLst/>
            </a:prstGeom>
            <a:ln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24" name="Прямоугольник 23"/>
            <p:cNvSpPr/>
            <p:nvPr/>
          </p:nvSpPr>
          <p:spPr>
            <a:xfrm>
              <a:off x="6792000" y="563879"/>
              <a:ext cx="5400000" cy="108000"/>
            </a:xfrm>
            <a:prstGeom prst="rect">
              <a:avLst/>
            </a:prstGeom>
            <a:ln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</p:grpSp>
      <p:sp>
        <p:nvSpPr>
          <p:cNvPr id="14" name="Номер слайда 13"/>
          <p:cNvSpPr>
            <a:spLocks noGrp="1"/>
          </p:cNvSpPr>
          <p:nvPr>
            <p:ph type="sldNum" sz="quarter" idx="12"/>
          </p:nvPr>
        </p:nvSpPr>
        <p:spPr>
          <a:xfrm>
            <a:off x="11022677" y="0"/>
            <a:ext cx="762924" cy="342900"/>
          </a:xfrm>
        </p:spPr>
        <p:txBody>
          <a:bodyPr/>
          <a:lstStyle/>
          <a:p>
            <a:fld id="{0F43F4AF-7D06-4FEB-900F-7B33DEC9A355}" type="slidenum">
              <a:rPr lang="ru-RU" sz="2800" b="1" smtClean="0">
                <a:solidFill>
                  <a:srgbClr val="FF0000"/>
                </a:solidFill>
              </a:rPr>
              <a:pPr/>
              <a:t>2</a:t>
            </a:fld>
            <a:endParaRPr lang="ru-RU" sz="2800" b="1" dirty="0">
              <a:solidFill>
                <a:srgbClr val="FF0000"/>
              </a:solidFill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551543" y="760703"/>
            <a:ext cx="1108891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>
                <a:solidFill>
                  <a:srgbClr val="C00000"/>
                </a:solidFill>
              </a:rPr>
              <a:t>Методическое обеспечение </a:t>
            </a:r>
            <a:r>
              <a:rPr lang="ru-RU" sz="2800" b="1" dirty="0" smtClean="0">
                <a:solidFill>
                  <a:srgbClr val="C00000"/>
                </a:solidFill>
              </a:rPr>
              <a:t>деятельности учреждений по профилактике коррупционных правонарушений</a:t>
            </a:r>
            <a:endParaRPr lang="ru-RU" sz="2800" b="1" dirty="0">
              <a:solidFill>
                <a:srgbClr val="C00000"/>
              </a:solidFill>
            </a:endParaRPr>
          </a:p>
        </p:txBody>
      </p:sp>
      <p:sp>
        <p:nvSpPr>
          <p:cNvPr id="11" name="AutoShape 4"/>
          <p:cNvSpPr>
            <a:spLocks noChangeArrowheads="1"/>
          </p:cNvSpPr>
          <p:nvPr/>
        </p:nvSpPr>
        <p:spPr bwMode="auto">
          <a:xfrm>
            <a:off x="850900" y="2679700"/>
            <a:ext cx="1231900" cy="685800"/>
          </a:xfrm>
          <a:prstGeom prst="rightArrow">
            <a:avLst>
              <a:gd name="adj1" fmla="val 50000"/>
              <a:gd name="adj2" fmla="val 73967"/>
            </a:avLst>
          </a:prstGeom>
          <a:solidFill>
            <a:srgbClr val="FF00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dirty="0"/>
          </a:p>
        </p:txBody>
      </p:sp>
      <p:pic>
        <p:nvPicPr>
          <p:cNvPr id="12" name="Рисунок 11"/>
          <p:cNvPicPr/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977" t="14744" r="37866" b="45144"/>
          <a:stretch/>
        </p:blipFill>
        <p:spPr bwMode="auto">
          <a:xfrm>
            <a:off x="2311400" y="1816100"/>
            <a:ext cx="7416800" cy="353060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1320800" y="5592346"/>
            <a:ext cx="9728200" cy="523220"/>
          </a:xfrm>
          <a:prstGeom prst="rect">
            <a:avLst/>
          </a:prstGeom>
          <a:ln>
            <a:solidFill>
              <a:srgbClr val="0070C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US" sz="2800" dirty="0"/>
              <a:t>https://www.kirovreg.ru/power/korrup/Metod_institutions.php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36202500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5" name="Схема 44"/>
          <p:cNvGraphicFramePr/>
          <p:nvPr>
            <p:extLst>
              <p:ext uri="{D42A27DB-BD31-4B8C-83A1-F6EECF244321}">
                <p14:modId xmlns:p14="http://schemas.microsoft.com/office/powerpoint/2010/main" val="377955927"/>
              </p:ext>
            </p:extLst>
          </p:nvPr>
        </p:nvGraphicFramePr>
        <p:xfrm>
          <a:off x="508539" y="1549148"/>
          <a:ext cx="11002057" cy="488391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6" name="Заголовок 45"/>
          <p:cNvSpPr>
            <a:spLocks noGrp="1"/>
          </p:cNvSpPr>
          <p:nvPr>
            <p:ph type="title"/>
          </p:nvPr>
        </p:nvSpPr>
        <p:spPr>
          <a:xfrm>
            <a:off x="1231900" y="769078"/>
            <a:ext cx="9766300" cy="568300"/>
          </a:xfrm>
        </p:spPr>
        <p:txBody>
          <a:bodyPr>
            <a:noAutofit/>
          </a:bodyPr>
          <a:lstStyle/>
          <a:p>
            <a:pPr algn="ctr"/>
            <a:r>
              <a:rPr lang="ru-RU" sz="2800" b="1" dirty="0" smtClean="0">
                <a:solidFill>
                  <a:srgbClr val="C00000"/>
                </a:solidFill>
                <a:latin typeface="Calibri" panose="020F0502020204030204" pitchFamily="34" charset="0"/>
              </a:rPr>
              <a:t>Утверждение формы декларации </a:t>
            </a:r>
            <a:r>
              <a:rPr lang="ru-RU" sz="2800" b="1" dirty="0">
                <a:solidFill>
                  <a:srgbClr val="C00000"/>
                </a:solidFill>
                <a:latin typeface="Calibri" panose="020F0502020204030204" pitchFamily="34" charset="0"/>
              </a:rPr>
              <a:t>о </a:t>
            </a:r>
            <a:r>
              <a:rPr lang="ru-RU" sz="2800" b="1" dirty="0" smtClean="0">
                <a:solidFill>
                  <a:srgbClr val="C00000"/>
                </a:solidFill>
                <a:latin typeface="Calibri" panose="020F0502020204030204" pitchFamily="34" charset="0"/>
              </a:rPr>
              <a:t>конфликте интересов</a:t>
            </a:r>
            <a:endParaRPr lang="ru-RU" sz="3600" b="1" dirty="0">
              <a:solidFill>
                <a:srgbClr val="C00000"/>
              </a:solidFill>
              <a:latin typeface="Calibri" panose="020F0502020204030204" pitchFamily="34" charset="0"/>
            </a:endParaRPr>
          </a:p>
        </p:txBody>
      </p:sp>
      <p:grpSp>
        <p:nvGrpSpPr>
          <p:cNvPr id="4" name="Группа 29"/>
          <p:cNvGrpSpPr/>
          <p:nvPr/>
        </p:nvGrpSpPr>
        <p:grpSpPr>
          <a:xfrm>
            <a:off x="0" y="0"/>
            <a:ext cx="12192000" cy="671879"/>
            <a:chOff x="0" y="0"/>
            <a:chExt cx="12192000" cy="671879"/>
          </a:xfrm>
        </p:grpSpPr>
        <p:sp>
          <p:nvSpPr>
            <p:cNvPr id="5" name="Прямоугольник 4"/>
            <p:cNvSpPr/>
            <p:nvPr/>
          </p:nvSpPr>
          <p:spPr>
            <a:xfrm>
              <a:off x="0" y="0"/>
              <a:ext cx="12192000" cy="360000"/>
            </a:xfrm>
            <a:prstGeom prst="rect">
              <a:avLst/>
            </a:prstGeom>
            <a:ln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dirty="0">
                <a:solidFill>
                  <a:prstClr val="black"/>
                </a:solidFill>
              </a:endParaRPr>
            </a:p>
          </p:txBody>
        </p:sp>
        <p:sp>
          <p:nvSpPr>
            <p:cNvPr id="6" name="Прямоугольник 5"/>
            <p:cNvSpPr/>
            <p:nvPr/>
          </p:nvSpPr>
          <p:spPr>
            <a:xfrm>
              <a:off x="0" y="355600"/>
              <a:ext cx="12192000" cy="108000"/>
            </a:xfrm>
            <a:prstGeom prst="rect">
              <a:avLst/>
            </a:prstGeom>
            <a:ln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dirty="0">
                <a:solidFill>
                  <a:prstClr val="black"/>
                </a:solidFill>
              </a:endParaRPr>
            </a:p>
          </p:txBody>
        </p:sp>
        <p:sp>
          <p:nvSpPr>
            <p:cNvPr id="7" name="Прямоугольник 6"/>
            <p:cNvSpPr/>
            <p:nvPr/>
          </p:nvSpPr>
          <p:spPr>
            <a:xfrm>
              <a:off x="5765800" y="457200"/>
              <a:ext cx="6426200" cy="108000"/>
            </a:xfrm>
            <a:prstGeom prst="rect">
              <a:avLst/>
            </a:prstGeom>
            <a:ln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dirty="0">
                <a:solidFill>
                  <a:prstClr val="black"/>
                </a:solidFill>
              </a:endParaRPr>
            </a:p>
          </p:txBody>
        </p:sp>
        <p:sp>
          <p:nvSpPr>
            <p:cNvPr id="8" name="Прямоугольник 7"/>
            <p:cNvSpPr/>
            <p:nvPr/>
          </p:nvSpPr>
          <p:spPr>
            <a:xfrm>
              <a:off x="6792000" y="563879"/>
              <a:ext cx="5400000" cy="108000"/>
            </a:xfrm>
            <a:prstGeom prst="rect">
              <a:avLst/>
            </a:prstGeom>
            <a:ln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dirty="0">
                <a:solidFill>
                  <a:prstClr val="black"/>
                </a:solidFill>
              </a:endParaRPr>
            </a:p>
          </p:txBody>
        </p:sp>
      </p:grpSp>
      <p:sp>
        <p:nvSpPr>
          <p:cNvPr id="9" name="Прямоугольник 8"/>
          <p:cNvSpPr/>
          <p:nvPr/>
        </p:nvSpPr>
        <p:spPr>
          <a:xfrm>
            <a:off x="11463245" y="-47655"/>
            <a:ext cx="36740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0F43F4AF-7D06-4FEB-900F-7B33DEC9A355}" type="slidenum">
              <a:rPr lang="ru-RU" sz="2800" b="1" smtClean="0">
                <a:solidFill>
                  <a:srgbClr val="FF0000"/>
                </a:solidFill>
              </a:rPr>
              <a:pPr/>
              <a:t>20</a:t>
            </a:fld>
            <a:endParaRPr lang="ru-RU" sz="28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24270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36"/>
          <p:cNvGrpSpPr/>
          <p:nvPr/>
        </p:nvGrpSpPr>
        <p:grpSpPr>
          <a:xfrm>
            <a:off x="0" y="5"/>
            <a:ext cx="12192000" cy="671879"/>
            <a:chOff x="0" y="0"/>
            <a:chExt cx="12192000" cy="671879"/>
          </a:xfrm>
        </p:grpSpPr>
        <p:sp>
          <p:nvSpPr>
            <p:cNvPr id="6" name="Прямоугольник 5"/>
            <p:cNvSpPr/>
            <p:nvPr/>
          </p:nvSpPr>
          <p:spPr>
            <a:xfrm>
              <a:off x="0" y="0"/>
              <a:ext cx="12192000" cy="360000"/>
            </a:xfrm>
            <a:prstGeom prst="rect">
              <a:avLst/>
            </a:prstGeom>
            <a:ln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21" name="Прямоугольник 20"/>
            <p:cNvSpPr/>
            <p:nvPr/>
          </p:nvSpPr>
          <p:spPr>
            <a:xfrm>
              <a:off x="0" y="355600"/>
              <a:ext cx="12192000" cy="108000"/>
            </a:xfrm>
            <a:prstGeom prst="rect">
              <a:avLst/>
            </a:prstGeom>
            <a:ln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22" name="Прямоугольник 21"/>
            <p:cNvSpPr/>
            <p:nvPr/>
          </p:nvSpPr>
          <p:spPr>
            <a:xfrm>
              <a:off x="5765800" y="457200"/>
              <a:ext cx="6426200" cy="108000"/>
            </a:xfrm>
            <a:prstGeom prst="rect">
              <a:avLst/>
            </a:prstGeom>
            <a:ln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23" name="Прямоугольник 22"/>
            <p:cNvSpPr/>
            <p:nvPr/>
          </p:nvSpPr>
          <p:spPr>
            <a:xfrm>
              <a:off x="6792000" y="563879"/>
              <a:ext cx="5400000" cy="108000"/>
            </a:xfrm>
            <a:prstGeom prst="rect">
              <a:avLst/>
            </a:prstGeom>
            <a:ln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</p:grpSp>
      <p:sp>
        <p:nvSpPr>
          <p:cNvPr id="14" name="Номер слайда 13"/>
          <p:cNvSpPr>
            <a:spLocks noGrp="1"/>
          </p:cNvSpPr>
          <p:nvPr>
            <p:ph type="sldNum" sz="quarter" idx="12"/>
          </p:nvPr>
        </p:nvSpPr>
        <p:spPr>
          <a:xfrm>
            <a:off x="10638972" y="-43130"/>
            <a:ext cx="1146629" cy="406400"/>
          </a:xfrm>
        </p:spPr>
        <p:txBody>
          <a:bodyPr/>
          <a:lstStyle/>
          <a:p>
            <a:fld id="{0F43F4AF-7D06-4FEB-900F-7B33DEC9A355}" type="slidenum">
              <a:rPr lang="ru-RU" sz="2800" b="1" smtClean="0">
                <a:solidFill>
                  <a:srgbClr val="FF0000"/>
                </a:solidFill>
              </a:rPr>
              <a:pPr/>
              <a:t>21</a:t>
            </a:fld>
            <a:endParaRPr lang="ru-RU" sz="2800" b="1" dirty="0">
              <a:solidFill>
                <a:srgbClr val="FF0000"/>
              </a:solidFill>
            </a:endParaRPr>
          </a:p>
        </p:txBody>
      </p:sp>
      <p:sp>
        <p:nvSpPr>
          <p:cNvPr id="3" name="Прямоугольник 2">
            <a:extLst>
              <a:ext uri="{FF2B5EF4-FFF2-40B4-BE49-F238E27FC236}">
                <a16:creationId xmlns="" xmlns:a16="http://schemas.microsoft.com/office/drawing/2014/main" id="{27A9EA3C-BF18-4558-9110-3136F69B6B09}"/>
              </a:ext>
            </a:extLst>
          </p:cNvPr>
          <p:cNvSpPr/>
          <p:nvPr/>
        </p:nvSpPr>
        <p:spPr>
          <a:xfrm>
            <a:off x="838201" y="3136900"/>
            <a:ext cx="3225799" cy="3213100"/>
          </a:xfrm>
          <a:prstGeom prst="rect">
            <a:avLst/>
          </a:prstGeom>
          <a:noFill/>
          <a:ln w="2857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700" b="1" dirty="0" smtClean="0">
                <a:solidFill>
                  <a:srgbClr val="0070C0"/>
                </a:solidFill>
              </a:rPr>
              <a:t>Размещение информации на информационных стендах, расположенных в здании учреждения (организации)</a:t>
            </a:r>
            <a:endParaRPr lang="ru-RU" sz="2700" b="1" dirty="0">
              <a:solidFill>
                <a:srgbClr val="0070C0"/>
              </a:solidFill>
              <a:cs typeface="Times New Roman" pitchFamily="18" charset="0"/>
            </a:endParaRPr>
          </a:p>
        </p:txBody>
      </p:sp>
      <p:sp>
        <p:nvSpPr>
          <p:cNvPr id="13" name="Прямоугольник 12">
            <a:extLst>
              <a:ext uri="{FF2B5EF4-FFF2-40B4-BE49-F238E27FC236}">
                <a16:creationId xmlns="" xmlns:a16="http://schemas.microsoft.com/office/drawing/2014/main" id="{1E0D0F0D-0BA3-49F8-AFF0-46589B6D9E3B}"/>
              </a:ext>
            </a:extLst>
          </p:cNvPr>
          <p:cNvSpPr/>
          <p:nvPr/>
        </p:nvSpPr>
        <p:spPr>
          <a:xfrm>
            <a:off x="4660900" y="3162300"/>
            <a:ext cx="3251200" cy="3187700"/>
          </a:xfrm>
          <a:prstGeom prst="rect">
            <a:avLst/>
          </a:prstGeom>
          <a:noFill/>
          <a:ln w="2857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0070C0"/>
                </a:solidFill>
              </a:rPr>
              <a:t>Ведение раздела «Противодействие коррупции» на официальном сайте учреждения (организации) </a:t>
            </a:r>
          </a:p>
          <a:p>
            <a:pPr algn="ctr"/>
            <a:r>
              <a:rPr lang="ru-RU" sz="2800" b="1" dirty="0" smtClean="0">
                <a:solidFill>
                  <a:srgbClr val="0070C0"/>
                </a:solidFill>
              </a:rPr>
              <a:t>(при наличии)</a:t>
            </a:r>
            <a:endParaRPr lang="ru-RU" sz="2800" b="1" dirty="0">
              <a:solidFill>
                <a:srgbClr val="0070C0"/>
              </a:solidFill>
              <a:cs typeface="Times New Roman" pitchFamily="18" charset="0"/>
            </a:endParaRPr>
          </a:p>
        </p:txBody>
      </p:sp>
      <p:sp>
        <p:nvSpPr>
          <p:cNvPr id="18" name="Прямоугольник 17">
            <a:extLst>
              <a:ext uri="{FF2B5EF4-FFF2-40B4-BE49-F238E27FC236}">
                <a16:creationId xmlns="" xmlns:a16="http://schemas.microsoft.com/office/drawing/2014/main" id="{27A9EA3C-BF18-4558-9110-3136F69B6B09}"/>
              </a:ext>
            </a:extLst>
          </p:cNvPr>
          <p:cNvSpPr/>
          <p:nvPr/>
        </p:nvSpPr>
        <p:spPr>
          <a:xfrm>
            <a:off x="889001" y="736600"/>
            <a:ext cx="10769600" cy="1854200"/>
          </a:xfrm>
          <a:prstGeom prst="rect">
            <a:avLst/>
          </a:prstGeom>
          <a:noFill/>
          <a:ln w="2857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Обеспечение публичности и открытости деятельности учреждения (организации) </a:t>
            </a:r>
            <a:r>
              <a:rPr lang="ru-RU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является одним из важных элементов профилактики коррупционных правонарушений</a:t>
            </a:r>
            <a:endParaRPr lang="ru-RU" sz="3200" dirty="0">
              <a:solidFill>
                <a:schemeClr val="tx1"/>
              </a:solidFill>
              <a:cs typeface="Times New Roman" pitchFamily="18" charset="0"/>
            </a:endParaRPr>
          </a:p>
        </p:txBody>
      </p:sp>
      <p:sp>
        <p:nvSpPr>
          <p:cNvPr id="15" name="Прямоугольник 14">
            <a:extLst>
              <a:ext uri="{FF2B5EF4-FFF2-40B4-BE49-F238E27FC236}">
                <a16:creationId xmlns="" xmlns:a16="http://schemas.microsoft.com/office/drawing/2014/main" id="{27A9EA3C-BF18-4558-9110-3136F69B6B09}"/>
              </a:ext>
            </a:extLst>
          </p:cNvPr>
          <p:cNvSpPr/>
          <p:nvPr/>
        </p:nvSpPr>
        <p:spPr>
          <a:xfrm>
            <a:off x="8242300" y="3162300"/>
            <a:ext cx="3416301" cy="3187700"/>
          </a:xfrm>
          <a:prstGeom prst="rect">
            <a:avLst/>
          </a:prstGeom>
          <a:noFill/>
          <a:ln w="2857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000" b="1" dirty="0" smtClean="0">
              <a:solidFill>
                <a:srgbClr val="0070C0"/>
              </a:solidFill>
            </a:endParaRPr>
          </a:p>
          <a:p>
            <a:pPr algn="ctr"/>
            <a:endParaRPr lang="ru-RU" sz="2000" b="1" dirty="0">
              <a:solidFill>
                <a:srgbClr val="0070C0"/>
              </a:solidFill>
            </a:endParaRPr>
          </a:p>
          <a:p>
            <a:pPr algn="ctr"/>
            <a:r>
              <a:rPr lang="ru-RU" sz="2200" b="1" dirty="0">
                <a:solidFill>
                  <a:srgbClr val="0070C0"/>
                </a:solidFill>
              </a:rPr>
              <a:t>Т</a:t>
            </a:r>
            <a:r>
              <a:rPr lang="ru-RU" sz="2200" b="1" dirty="0" smtClean="0">
                <a:solidFill>
                  <a:srgbClr val="0070C0"/>
                </a:solidFill>
              </a:rPr>
              <a:t>елефон </a:t>
            </a:r>
            <a:r>
              <a:rPr lang="ru-RU" sz="2200" b="1" dirty="0">
                <a:solidFill>
                  <a:srgbClr val="0070C0"/>
                </a:solidFill>
              </a:rPr>
              <a:t>доверия по вопросам противодействия </a:t>
            </a:r>
            <a:r>
              <a:rPr lang="ru-RU" sz="2200" b="1" dirty="0" smtClean="0">
                <a:solidFill>
                  <a:srgbClr val="0070C0"/>
                </a:solidFill>
              </a:rPr>
              <a:t>коррупции </a:t>
            </a:r>
          </a:p>
          <a:p>
            <a:pPr algn="ctr"/>
            <a:r>
              <a:rPr lang="ru-RU" sz="2200" b="1" dirty="0" smtClean="0">
                <a:solidFill>
                  <a:srgbClr val="0070C0"/>
                </a:solidFill>
              </a:rPr>
              <a:t>(наличие </a:t>
            </a:r>
            <a:r>
              <a:rPr lang="ru-RU" sz="2200" b="1" dirty="0">
                <a:solidFill>
                  <a:srgbClr val="0070C0"/>
                </a:solidFill>
              </a:rPr>
              <a:t>журнала регистрации обращений граждан и организаций, поступивших </a:t>
            </a:r>
            <a:r>
              <a:rPr lang="ru-RU" sz="2200" b="1" dirty="0" smtClean="0">
                <a:solidFill>
                  <a:srgbClr val="0070C0"/>
                </a:solidFill>
              </a:rPr>
              <a:t>по телефону доверия) </a:t>
            </a:r>
            <a:endParaRPr lang="ru-RU" sz="2200" b="1" dirty="0">
              <a:solidFill>
                <a:srgbClr val="0070C0"/>
              </a:solidFill>
            </a:endParaRPr>
          </a:p>
          <a:p>
            <a:pPr algn="ctr"/>
            <a:endParaRPr lang="ru-RU" sz="3400" b="1" dirty="0">
              <a:solidFill>
                <a:srgbClr val="0070C0"/>
              </a:solidFill>
              <a:cs typeface="Times New Roman" pitchFamily="18" charset="0"/>
            </a:endParaRPr>
          </a:p>
        </p:txBody>
      </p:sp>
      <p:cxnSp>
        <p:nvCxnSpPr>
          <p:cNvPr id="19" name="Прямая со стрелкой 18"/>
          <p:cNvCxnSpPr>
            <a:stCxn id="18" idx="2"/>
            <a:endCxn id="13" idx="0"/>
          </p:cNvCxnSpPr>
          <p:nvPr/>
        </p:nvCxnSpPr>
        <p:spPr>
          <a:xfrm>
            <a:off x="6273801" y="2590800"/>
            <a:ext cx="12699" cy="571500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 стрелкой 27"/>
          <p:cNvCxnSpPr>
            <a:stCxn id="18" idx="2"/>
          </p:cNvCxnSpPr>
          <p:nvPr/>
        </p:nvCxnSpPr>
        <p:spPr>
          <a:xfrm flipH="1">
            <a:off x="2336800" y="2590800"/>
            <a:ext cx="3937001" cy="457200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Прямая со стрелкой 31"/>
          <p:cNvCxnSpPr>
            <a:stCxn id="18" idx="2"/>
          </p:cNvCxnSpPr>
          <p:nvPr/>
        </p:nvCxnSpPr>
        <p:spPr>
          <a:xfrm>
            <a:off x="6273801" y="2590800"/>
            <a:ext cx="3676649" cy="457200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197848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" name="Группа 29"/>
          <p:cNvGrpSpPr/>
          <p:nvPr/>
        </p:nvGrpSpPr>
        <p:grpSpPr>
          <a:xfrm>
            <a:off x="0" y="0"/>
            <a:ext cx="12192000" cy="671879"/>
            <a:chOff x="0" y="0"/>
            <a:chExt cx="12192000" cy="671879"/>
          </a:xfrm>
        </p:grpSpPr>
        <p:sp>
          <p:nvSpPr>
            <p:cNvPr id="31" name="Прямоугольник 30"/>
            <p:cNvSpPr/>
            <p:nvPr/>
          </p:nvSpPr>
          <p:spPr>
            <a:xfrm>
              <a:off x="0" y="0"/>
              <a:ext cx="12192000" cy="360000"/>
            </a:xfrm>
            <a:prstGeom prst="rect">
              <a:avLst/>
            </a:prstGeom>
            <a:ln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32" name="Прямоугольник 31"/>
            <p:cNvSpPr/>
            <p:nvPr/>
          </p:nvSpPr>
          <p:spPr>
            <a:xfrm>
              <a:off x="0" y="355600"/>
              <a:ext cx="12192000" cy="108000"/>
            </a:xfrm>
            <a:prstGeom prst="rect">
              <a:avLst/>
            </a:prstGeom>
            <a:ln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33" name="Прямоугольник 32"/>
            <p:cNvSpPr/>
            <p:nvPr/>
          </p:nvSpPr>
          <p:spPr>
            <a:xfrm>
              <a:off x="5765800" y="457200"/>
              <a:ext cx="6426200" cy="108000"/>
            </a:xfrm>
            <a:prstGeom prst="rect">
              <a:avLst/>
            </a:prstGeom>
            <a:ln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34" name="Прямоугольник 33"/>
            <p:cNvSpPr/>
            <p:nvPr/>
          </p:nvSpPr>
          <p:spPr>
            <a:xfrm>
              <a:off x="6792000" y="563879"/>
              <a:ext cx="5400000" cy="108000"/>
            </a:xfrm>
            <a:prstGeom prst="rect">
              <a:avLst/>
            </a:prstGeom>
            <a:ln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</p:grpSp>
      <p:sp>
        <p:nvSpPr>
          <p:cNvPr id="14" name="Номер слайда 13"/>
          <p:cNvSpPr>
            <a:spLocks noGrp="1"/>
          </p:cNvSpPr>
          <p:nvPr>
            <p:ph type="sldNum" sz="quarter" idx="12"/>
          </p:nvPr>
        </p:nvSpPr>
        <p:spPr>
          <a:xfrm>
            <a:off x="10972801" y="0"/>
            <a:ext cx="812800" cy="342900"/>
          </a:xfrm>
        </p:spPr>
        <p:txBody>
          <a:bodyPr/>
          <a:lstStyle/>
          <a:p>
            <a:fld id="{0F43F4AF-7D06-4FEB-900F-7B33DEC9A355}" type="slidenum">
              <a:rPr lang="ru-RU" sz="2800" b="1" smtClean="0">
                <a:solidFill>
                  <a:srgbClr val="FF0000"/>
                </a:solidFill>
              </a:rPr>
              <a:pPr/>
              <a:t>22</a:t>
            </a:fld>
            <a:endParaRPr lang="ru-RU" sz="2800" b="1" dirty="0">
              <a:solidFill>
                <a:srgbClr val="FF0000"/>
              </a:solidFill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870858" y="791734"/>
            <a:ext cx="1108891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C00000"/>
                </a:solidFill>
              </a:rPr>
              <a:t>Отчет о выполнении Плана мероприятий по противодействию коррупции </a:t>
            </a:r>
            <a:endParaRPr lang="ru-RU" sz="2400" b="1" dirty="0">
              <a:solidFill>
                <a:srgbClr val="C00000"/>
              </a:solidFill>
            </a:endParaRPr>
          </a:p>
        </p:txBody>
      </p:sp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xmlns="" id="{09F6AD2C-64AA-4932-9465-C76D422C964F}"/>
              </a:ext>
            </a:extLst>
          </p:cNvPr>
          <p:cNvSpPr/>
          <p:nvPr/>
        </p:nvSpPr>
        <p:spPr>
          <a:xfrm>
            <a:off x="365782" y="1566196"/>
            <a:ext cx="11448141" cy="1151603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 b="1" dirty="0">
              <a:solidFill>
                <a:srgbClr val="0070C0"/>
              </a:solidFill>
              <a:cs typeface="Times New Roman" pitchFamily="18" charset="0"/>
            </a:endParaRPr>
          </a:p>
        </p:txBody>
      </p:sp>
      <p:sp>
        <p:nvSpPr>
          <p:cNvPr id="13" name="Прямоугольник 12">
            <a:extLst>
              <a:ext uri="{FF2B5EF4-FFF2-40B4-BE49-F238E27FC236}">
                <a16:creationId xmlns:a16="http://schemas.microsoft.com/office/drawing/2014/main" xmlns="" id="{3D4A6927-D22F-4BCF-984E-0113AF1AAF52}"/>
              </a:ext>
            </a:extLst>
          </p:cNvPr>
          <p:cNvSpPr/>
          <p:nvPr/>
        </p:nvSpPr>
        <p:spPr>
          <a:xfrm>
            <a:off x="324759" y="2990851"/>
            <a:ext cx="11448141" cy="1263126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accent1">
                    <a:lumMod val="75000"/>
                  </a:schemeClr>
                </a:solidFill>
                <a:cs typeface="Times New Roman" pitchFamily="18" charset="0"/>
              </a:rPr>
              <a:t>Мероприятия</a:t>
            </a:r>
            <a:r>
              <a:rPr lang="ru-RU" sz="2400" b="1" dirty="0">
                <a:solidFill>
                  <a:schemeClr val="accent1">
                    <a:lumMod val="75000"/>
                  </a:schemeClr>
                </a:solidFill>
                <a:cs typeface="Times New Roman" pitchFamily="18" charset="0"/>
              </a:rPr>
              <a:t>, указанные в отчете, должны соответствовать Плану мероприятий </a:t>
            </a:r>
          </a:p>
          <a:p>
            <a:pPr algn="ctr"/>
            <a:r>
              <a:rPr lang="ru-RU" sz="2400" b="1" dirty="0">
                <a:solidFill>
                  <a:schemeClr val="accent1">
                    <a:lumMod val="75000"/>
                  </a:schemeClr>
                </a:solidFill>
                <a:cs typeface="Times New Roman" pitchFamily="18" charset="0"/>
              </a:rPr>
              <a:t>по противодействию </a:t>
            </a:r>
            <a:r>
              <a:rPr lang="ru-RU" sz="2400" b="1" dirty="0" smtClean="0">
                <a:solidFill>
                  <a:schemeClr val="accent1">
                    <a:lumMod val="75000"/>
                  </a:schemeClr>
                </a:solidFill>
                <a:cs typeface="Times New Roman" pitchFamily="18" charset="0"/>
              </a:rPr>
              <a:t>коррупции</a:t>
            </a:r>
            <a:endParaRPr lang="ru-RU" sz="2400" b="1" dirty="0">
              <a:solidFill>
                <a:schemeClr val="accent1">
                  <a:lumMod val="75000"/>
                </a:schemeClr>
              </a:solidFill>
              <a:cs typeface="Times New Roman" pitchFamily="18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355600" y="1549400"/>
            <a:ext cx="11468100" cy="15081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2400" b="1" dirty="0">
                <a:solidFill>
                  <a:srgbClr val="5B9BD5">
                    <a:lumMod val="75000"/>
                  </a:srgbClr>
                </a:solidFill>
                <a:cs typeface="Times New Roman" pitchFamily="18" charset="0"/>
              </a:rPr>
              <a:t>Отчет составляется не реже 1 раза в полугодие (за 1 полугодие и годовой) и</a:t>
            </a:r>
            <a:r>
              <a:rPr lang="ru-RU" sz="2400" b="1" dirty="0">
                <a:solidFill>
                  <a:srgbClr val="0070C0"/>
                </a:solidFill>
              </a:rPr>
              <a:t> представляется руководителю </a:t>
            </a:r>
            <a:r>
              <a:rPr lang="ru-RU" sz="2400" b="1" dirty="0" smtClean="0">
                <a:solidFill>
                  <a:srgbClr val="0070C0"/>
                </a:solidFill>
              </a:rPr>
              <a:t>учреждения (организации) </a:t>
            </a:r>
            <a:r>
              <a:rPr lang="ru-RU" sz="2400" b="1" dirty="0">
                <a:solidFill>
                  <a:srgbClr val="0070C0"/>
                </a:solidFill>
              </a:rPr>
              <a:t>(при необходимости по результатам рассмотрения могут быть даны конкретные поручения)</a:t>
            </a:r>
            <a:endParaRPr lang="ru-RU" sz="2400" b="1" dirty="0">
              <a:solidFill>
                <a:srgbClr val="0070C0"/>
              </a:solidFill>
              <a:cs typeface="Times New Roman" pitchFamily="18" charset="0"/>
            </a:endParaRPr>
          </a:p>
          <a:p>
            <a:pPr algn="ctr"/>
            <a:endParaRPr lang="ru-RU" sz="2000" b="1" dirty="0">
              <a:cs typeface="Times New Roman" pitchFamily="18" charset="0"/>
            </a:endParaRPr>
          </a:p>
        </p:txBody>
      </p:sp>
      <p:sp>
        <p:nvSpPr>
          <p:cNvPr id="18" name="Прямоугольник 17">
            <a:extLst>
              <a:ext uri="{FF2B5EF4-FFF2-40B4-BE49-F238E27FC236}">
                <a16:creationId xmlns:a16="http://schemas.microsoft.com/office/drawing/2014/main" xmlns="" id="{3D4A6927-D22F-4BCF-984E-0113AF1AAF52}"/>
              </a:ext>
            </a:extLst>
          </p:cNvPr>
          <p:cNvSpPr/>
          <p:nvPr/>
        </p:nvSpPr>
        <p:spPr>
          <a:xfrm>
            <a:off x="324759" y="4489450"/>
            <a:ext cx="11448141" cy="1708149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accent1">
                    <a:lumMod val="75000"/>
                  </a:schemeClr>
                </a:solidFill>
                <a:cs typeface="Times New Roman" pitchFamily="18" charset="0"/>
              </a:rPr>
              <a:t>В отчете </a:t>
            </a:r>
            <a:r>
              <a:rPr lang="ru-RU" sz="2400" b="1" dirty="0">
                <a:solidFill>
                  <a:schemeClr val="accent1">
                    <a:lumMod val="75000"/>
                  </a:schemeClr>
                </a:solidFill>
                <a:cs typeface="Times New Roman" pitchFamily="18" charset="0"/>
              </a:rPr>
              <a:t>описывается проведенная работа: указываются дата проведения мероприятия (мероприятий), его (их) содержание, количественные и качественные характеристики, наименования и реквизиты принятых локальных актов и другая информация, касающаяся реализации мероприятия (мероприятий</a:t>
            </a:r>
            <a:r>
              <a:rPr lang="ru-RU" sz="2400" b="1" dirty="0" smtClean="0">
                <a:solidFill>
                  <a:schemeClr val="accent1">
                    <a:lumMod val="75000"/>
                  </a:schemeClr>
                </a:solidFill>
                <a:cs typeface="Times New Roman" pitchFamily="18" charset="0"/>
              </a:rPr>
              <a:t>)</a:t>
            </a:r>
            <a:endParaRPr lang="ru-RU" sz="2400" b="1" dirty="0" smtClean="0">
              <a:solidFill>
                <a:srgbClr val="0070C0"/>
              </a:solidFill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309321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5"/>
          <p:cNvGrpSpPr/>
          <p:nvPr/>
        </p:nvGrpSpPr>
        <p:grpSpPr>
          <a:xfrm>
            <a:off x="0" y="0"/>
            <a:ext cx="12192000" cy="671879"/>
            <a:chOff x="0" y="0"/>
            <a:chExt cx="12192000" cy="671879"/>
          </a:xfrm>
        </p:grpSpPr>
        <p:sp>
          <p:nvSpPr>
            <p:cNvPr id="17" name="Прямоугольник 16"/>
            <p:cNvSpPr/>
            <p:nvPr/>
          </p:nvSpPr>
          <p:spPr>
            <a:xfrm>
              <a:off x="0" y="0"/>
              <a:ext cx="12192000" cy="360000"/>
            </a:xfrm>
            <a:prstGeom prst="rect">
              <a:avLst/>
            </a:prstGeom>
            <a:ln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19" name="Прямоугольник 18"/>
            <p:cNvSpPr/>
            <p:nvPr/>
          </p:nvSpPr>
          <p:spPr>
            <a:xfrm>
              <a:off x="0" y="355600"/>
              <a:ext cx="12192000" cy="108000"/>
            </a:xfrm>
            <a:prstGeom prst="rect">
              <a:avLst/>
            </a:prstGeom>
            <a:ln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20" name="Прямоугольник 19"/>
            <p:cNvSpPr/>
            <p:nvPr/>
          </p:nvSpPr>
          <p:spPr>
            <a:xfrm>
              <a:off x="5765800" y="457200"/>
              <a:ext cx="6426200" cy="108000"/>
            </a:xfrm>
            <a:prstGeom prst="rect">
              <a:avLst/>
            </a:prstGeom>
            <a:ln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24" name="Прямоугольник 23"/>
            <p:cNvSpPr/>
            <p:nvPr/>
          </p:nvSpPr>
          <p:spPr>
            <a:xfrm>
              <a:off x="6792000" y="563879"/>
              <a:ext cx="5400000" cy="108000"/>
            </a:xfrm>
            <a:prstGeom prst="rect">
              <a:avLst/>
            </a:prstGeom>
            <a:ln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</p:grpSp>
      <p:sp>
        <p:nvSpPr>
          <p:cNvPr id="14" name="Номер слайда 13"/>
          <p:cNvSpPr>
            <a:spLocks noGrp="1"/>
          </p:cNvSpPr>
          <p:nvPr>
            <p:ph type="sldNum" sz="quarter" idx="12"/>
          </p:nvPr>
        </p:nvSpPr>
        <p:spPr>
          <a:xfrm>
            <a:off x="11022677" y="0"/>
            <a:ext cx="762924" cy="342900"/>
          </a:xfrm>
        </p:spPr>
        <p:txBody>
          <a:bodyPr/>
          <a:lstStyle/>
          <a:p>
            <a:fld id="{0F43F4AF-7D06-4FEB-900F-7B33DEC9A355}" type="slidenum">
              <a:rPr lang="ru-RU" sz="2800" b="1" smtClean="0">
                <a:solidFill>
                  <a:srgbClr val="FF0000"/>
                </a:solidFill>
              </a:rPr>
              <a:pPr/>
              <a:t>23</a:t>
            </a:fld>
            <a:endParaRPr lang="ru-RU" sz="2800" b="1" dirty="0">
              <a:solidFill>
                <a:srgbClr val="FF0000"/>
              </a:solidFill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551543" y="697203"/>
            <a:ext cx="1108891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ru-RU" sz="2400" b="1" dirty="0" smtClean="0">
                <a:solidFill>
                  <a:srgbClr val="C00000"/>
                </a:solidFill>
              </a:rPr>
              <a:t>Модельный </a:t>
            </a:r>
            <a:r>
              <a:rPr lang="ru-RU" sz="2400" b="1" dirty="0">
                <a:solidFill>
                  <a:srgbClr val="C00000"/>
                </a:solidFill>
              </a:rPr>
              <a:t>локальный нормативный акт </a:t>
            </a:r>
          </a:p>
          <a:p>
            <a:pPr lvl="0" algn="ctr"/>
            <a:r>
              <a:rPr lang="ru-RU" sz="2400" b="1" dirty="0" smtClean="0">
                <a:solidFill>
                  <a:srgbClr val="C00000"/>
                </a:solidFill>
              </a:rPr>
              <a:t>«Об </a:t>
            </a:r>
            <a:r>
              <a:rPr lang="ru-RU" sz="2400" b="1" dirty="0">
                <a:solidFill>
                  <a:srgbClr val="C00000"/>
                </a:solidFill>
              </a:rPr>
              <a:t>утверждении Плана мероприятий учреждения (организации) по противодействию коррупции» </a:t>
            </a:r>
          </a:p>
        </p:txBody>
      </p:sp>
      <p:sp>
        <p:nvSpPr>
          <p:cNvPr id="25" name="Шестиугольник 24"/>
          <p:cNvSpPr/>
          <p:nvPr/>
        </p:nvSpPr>
        <p:spPr>
          <a:xfrm>
            <a:off x="800100" y="1943100"/>
            <a:ext cx="4965699" cy="2362200"/>
          </a:xfrm>
          <a:prstGeom prst="hexagon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b="1" dirty="0" smtClean="0"/>
              <a:t>В органы исполнительной власти Кировской области направлено письмо управления </a:t>
            </a:r>
          </a:p>
          <a:p>
            <a:pPr algn="ctr"/>
            <a:r>
              <a:rPr lang="ru-RU" sz="2000" b="1" dirty="0" smtClean="0"/>
              <a:t>от 17.11.2022 № 54211-11-21-л </a:t>
            </a:r>
          </a:p>
          <a:p>
            <a:pPr algn="ctr"/>
            <a:r>
              <a:rPr lang="ru-RU" sz="2000" b="1" dirty="0" smtClean="0"/>
              <a:t>«О направлении модельного акта»</a:t>
            </a:r>
            <a:endParaRPr lang="ru-RU" sz="2000" dirty="0"/>
          </a:p>
        </p:txBody>
      </p:sp>
      <p:sp>
        <p:nvSpPr>
          <p:cNvPr id="12" name="Шестиугольник 11"/>
          <p:cNvSpPr/>
          <p:nvPr/>
        </p:nvSpPr>
        <p:spPr>
          <a:xfrm>
            <a:off x="3416300" y="4356100"/>
            <a:ext cx="5372100" cy="2438400"/>
          </a:xfrm>
          <a:prstGeom prst="hexagon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b="1" dirty="0" smtClean="0"/>
              <a:t>В учреждения, подведомственные администрации Губернатора и Правительства Кировской области, направлено письмо управления </a:t>
            </a:r>
          </a:p>
          <a:p>
            <a:pPr algn="ctr"/>
            <a:r>
              <a:rPr lang="ru-RU" sz="2000" b="1" dirty="0" smtClean="0"/>
              <a:t>от 17.11.2022 № 11073-11-21 </a:t>
            </a:r>
          </a:p>
          <a:p>
            <a:pPr algn="ctr"/>
            <a:r>
              <a:rPr lang="ru-RU" sz="2000" b="1" dirty="0" smtClean="0"/>
              <a:t>«О направлении модельного акта»</a:t>
            </a:r>
            <a:r>
              <a:rPr lang="ru-RU" sz="2000" dirty="0" smtClean="0"/>
              <a:t> </a:t>
            </a:r>
          </a:p>
        </p:txBody>
      </p:sp>
      <p:sp>
        <p:nvSpPr>
          <p:cNvPr id="13" name="Шестиугольник 12"/>
          <p:cNvSpPr/>
          <p:nvPr/>
        </p:nvSpPr>
        <p:spPr>
          <a:xfrm>
            <a:off x="6578599" y="1943100"/>
            <a:ext cx="5061857" cy="2362200"/>
          </a:xfrm>
          <a:prstGeom prst="hexagon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200" b="1" dirty="0" smtClean="0"/>
              <a:t>В органы местного самоуправления направлено </a:t>
            </a:r>
          </a:p>
          <a:p>
            <a:pPr algn="ctr"/>
            <a:r>
              <a:rPr lang="ru-RU" sz="2200" b="1" dirty="0" smtClean="0"/>
              <a:t>письмо управления </a:t>
            </a:r>
          </a:p>
          <a:p>
            <a:pPr algn="ctr"/>
            <a:r>
              <a:rPr lang="ru-RU" sz="2200" b="1" dirty="0" smtClean="0"/>
              <a:t>от 16.11.2022 № 11064-11-21 </a:t>
            </a:r>
          </a:p>
          <a:p>
            <a:pPr algn="ctr"/>
            <a:r>
              <a:rPr lang="ru-RU" sz="2200" b="1" dirty="0" smtClean="0"/>
              <a:t>«О направлении модельного акта»</a:t>
            </a:r>
            <a:endParaRPr lang="ru-RU" sz="2200" dirty="0"/>
          </a:p>
        </p:txBody>
      </p:sp>
    </p:spTree>
    <p:extLst>
      <p:ext uri="{BB962C8B-B14F-4D97-AF65-F5344CB8AC3E}">
        <p14:creationId xmlns:p14="http://schemas.microsoft.com/office/powerpoint/2010/main" val="5891297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" name="Группа 29"/>
          <p:cNvGrpSpPr/>
          <p:nvPr/>
        </p:nvGrpSpPr>
        <p:grpSpPr>
          <a:xfrm>
            <a:off x="0" y="0"/>
            <a:ext cx="12192000" cy="671879"/>
            <a:chOff x="0" y="0"/>
            <a:chExt cx="12192000" cy="671879"/>
          </a:xfrm>
        </p:grpSpPr>
        <p:sp>
          <p:nvSpPr>
            <p:cNvPr id="31" name="Прямоугольник 30"/>
            <p:cNvSpPr/>
            <p:nvPr/>
          </p:nvSpPr>
          <p:spPr>
            <a:xfrm>
              <a:off x="0" y="0"/>
              <a:ext cx="12192000" cy="360000"/>
            </a:xfrm>
            <a:prstGeom prst="rect">
              <a:avLst/>
            </a:prstGeom>
            <a:ln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32" name="Прямоугольник 31"/>
            <p:cNvSpPr/>
            <p:nvPr/>
          </p:nvSpPr>
          <p:spPr>
            <a:xfrm>
              <a:off x="0" y="355600"/>
              <a:ext cx="12192000" cy="108000"/>
            </a:xfrm>
            <a:prstGeom prst="rect">
              <a:avLst/>
            </a:prstGeom>
            <a:ln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33" name="Прямоугольник 32"/>
            <p:cNvSpPr/>
            <p:nvPr/>
          </p:nvSpPr>
          <p:spPr>
            <a:xfrm>
              <a:off x="5765800" y="457200"/>
              <a:ext cx="6426200" cy="108000"/>
            </a:xfrm>
            <a:prstGeom prst="rect">
              <a:avLst/>
            </a:prstGeom>
            <a:ln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34" name="Прямоугольник 33"/>
            <p:cNvSpPr/>
            <p:nvPr/>
          </p:nvSpPr>
          <p:spPr>
            <a:xfrm>
              <a:off x="6792000" y="563879"/>
              <a:ext cx="5400000" cy="108000"/>
            </a:xfrm>
            <a:prstGeom prst="rect">
              <a:avLst/>
            </a:prstGeom>
            <a:ln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</p:grpSp>
      <p:sp>
        <p:nvSpPr>
          <p:cNvPr id="14" name="Номер слайда 13"/>
          <p:cNvSpPr>
            <a:spLocks noGrp="1"/>
          </p:cNvSpPr>
          <p:nvPr>
            <p:ph type="sldNum" sz="quarter" idx="12"/>
          </p:nvPr>
        </p:nvSpPr>
        <p:spPr>
          <a:xfrm>
            <a:off x="10972801" y="0"/>
            <a:ext cx="812800" cy="342900"/>
          </a:xfrm>
        </p:spPr>
        <p:txBody>
          <a:bodyPr/>
          <a:lstStyle/>
          <a:p>
            <a:fld id="{0F43F4AF-7D06-4FEB-900F-7B33DEC9A355}" type="slidenum">
              <a:rPr lang="ru-RU" sz="2800" b="1" smtClean="0">
                <a:solidFill>
                  <a:srgbClr val="FF0000"/>
                </a:solidFill>
              </a:rPr>
              <a:pPr/>
              <a:t>24</a:t>
            </a:fld>
            <a:endParaRPr lang="ru-RU" sz="2800" b="1" dirty="0">
              <a:solidFill>
                <a:srgbClr val="FF0000"/>
              </a:solidFill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495300" y="791734"/>
            <a:ext cx="114644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C00000"/>
                </a:solidFill>
              </a:rPr>
              <a:t>Образец заполнения отчета о выполнении Плана мероприятий </a:t>
            </a:r>
            <a:endParaRPr lang="ru-RU" sz="2400" b="1" dirty="0">
              <a:solidFill>
                <a:srgbClr val="C00000"/>
              </a:solidFill>
            </a:endParaRPr>
          </a:p>
        </p:txBody>
      </p:sp>
      <p:pic>
        <p:nvPicPr>
          <p:cNvPr id="16" name="Рисунок 15"/>
          <p:cNvPicPr/>
          <p:nvPr/>
        </p:nvPicPr>
        <p:blipFill rotWithShape="1">
          <a:blip r:embed="rId3" cstate="print"/>
          <a:srcRect l="23635" t="17798" r="22283" b="11743"/>
          <a:stretch/>
        </p:blipFill>
        <p:spPr bwMode="auto">
          <a:xfrm>
            <a:off x="1587500" y="1253399"/>
            <a:ext cx="9156700" cy="5604602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24234174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36"/>
          <p:cNvGrpSpPr/>
          <p:nvPr/>
        </p:nvGrpSpPr>
        <p:grpSpPr>
          <a:xfrm>
            <a:off x="0" y="5"/>
            <a:ext cx="12192000" cy="671879"/>
            <a:chOff x="0" y="0"/>
            <a:chExt cx="12192000" cy="671879"/>
          </a:xfrm>
        </p:grpSpPr>
        <p:sp>
          <p:nvSpPr>
            <p:cNvPr id="6" name="Прямоугольник 5"/>
            <p:cNvSpPr/>
            <p:nvPr/>
          </p:nvSpPr>
          <p:spPr>
            <a:xfrm>
              <a:off x="0" y="0"/>
              <a:ext cx="12192000" cy="360000"/>
            </a:xfrm>
            <a:prstGeom prst="rect">
              <a:avLst/>
            </a:prstGeom>
            <a:ln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21" name="Прямоугольник 20"/>
            <p:cNvSpPr/>
            <p:nvPr/>
          </p:nvSpPr>
          <p:spPr>
            <a:xfrm>
              <a:off x="0" y="355600"/>
              <a:ext cx="12192000" cy="108000"/>
            </a:xfrm>
            <a:prstGeom prst="rect">
              <a:avLst/>
            </a:prstGeom>
            <a:ln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22" name="Прямоугольник 21"/>
            <p:cNvSpPr/>
            <p:nvPr/>
          </p:nvSpPr>
          <p:spPr>
            <a:xfrm>
              <a:off x="5765800" y="457200"/>
              <a:ext cx="6426200" cy="108000"/>
            </a:xfrm>
            <a:prstGeom prst="rect">
              <a:avLst/>
            </a:prstGeom>
            <a:ln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23" name="Прямоугольник 22"/>
            <p:cNvSpPr/>
            <p:nvPr/>
          </p:nvSpPr>
          <p:spPr>
            <a:xfrm>
              <a:off x="6792000" y="563879"/>
              <a:ext cx="5400000" cy="108000"/>
            </a:xfrm>
            <a:prstGeom prst="rect">
              <a:avLst/>
            </a:prstGeom>
            <a:ln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</p:grpSp>
      <p:sp>
        <p:nvSpPr>
          <p:cNvPr id="14" name="Номер слайда 13"/>
          <p:cNvSpPr>
            <a:spLocks noGrp="1"/>
          </p:cNvSpPr>
          <p:nvPr>
            <p:ph type="sldNum" sz="quarter" idx="12"/>
          </p:nvPr>
        </p:nvSpPr>
        <p:spPr>
          <a:xfrm>
            <a:off x="10638972" y="-43130"/>
            <a:ext cx="1146629" cy="406400"/>
          </a:xfrm>
        </p:spPr>
        <p:txBody>
          <a:bodyPr/>
          <a:lstStyle/>
          <a:p>
            <a:fld id="{0F43F4AF-7D06-4FEB-900F-7B33DEC9A355}" type="slidenum">
              <a:rPr lang="ru-RU" sz="2800" b="1" smtClean="0">
                <a:solidFill>
                  <a:srgbClr val="FF0000"/>
                </a:solidFill>
              </a:rPr>
              <a:pPr/>
              <a:t>25</a:t>
            </a:fld>
            <a:endParaRPr lang="ru-RU" sz="2800" b="1" dirty="0">
              <a:solidFill>
                <a:srgbClr val="FF0000"/>
              </a:solidFill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545400" y="745975"/>
            <a:ext cx="11088915" cy="707870"/>
          </a:xfrm>
          <a:prstGeom prst="rect">
            <a:avLst/>
          </a:prstGeom>
          <a:noFill/>
        </p:spPr>
        <p:txBody>
          <a:bodyPr wrap="square" lIns="91428" tIns="45712" rIns="91428" bIns="45712" rtlCol="0">
            <a:spAutoFit/>
          </a:bodyPr>
          <a:lstStyle/>
          <a:p>
            <a:pPr algn="ctr"/>
            <a:r>
              <a:rPr lang="ru-RU" sz="4000" b="1" dirty="0" smtClean="0">
                <a:solidFill>
                  <a:srgbClr val="C00000"/>
                </a:solidFill>
              </a:rPr>
              <a:t>Сроки представления документов</a:t>
            </a:r>
            <a:endParaRPr lang="ru-RU" sz="4000" b="1" dirty="0">
              <a:solidFill>
                <a:srgbClr val="C00000"/>
              </a:solidFill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79572562"/>
              </p:ext>
            </p:extLst>
          </p:nvPr>
        </p:nvGraphicFramePr>
        <p:xfrm>
          <a:off x="1868266" y="1837214"/>
          <a:ext cx="8418734" cy="4757715"/>
        </p:xfrm>
        <a:graphic>
          <a:graphicData uri="http://schemas.openxmlformats.org/drawingml/2006/table">
            <a:tbl>
              <a:tblPr firstRow="1" firstCol="1" bandRow="1"/>
              <a:tblGrid>
                <a:gridCol w="5117927"/>
                <a:gridCol w="3300807"/>
              </a:tblGrid>
              <a:tr h="76788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2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Отчет о выполнении плана мероприятий по противодействию коррупции</a:t>
                      </a:r>
                    </a:p>
                  </a:txBody>
                  <a:tcPr marL="57591" marR="57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22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 раз в полугодие</a:t>
                      </a:r>
                      <a:endParaRPr lang="ru-RU" sz="2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7591" marR="57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6788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2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Отчет о </a:t>
                      </a:r>
                      <a:r>
                        <a:rPr lang="ru-RU" sz="22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реализации мер, указанных в  плане </a:t>
                      </a:r>
                      <a:r>
                        <a:rPr lang="ru-RU" sz="22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мероприятий по минимизации коррупционных рисков</a:t>
                      </a:r>
                    </a:p>
                  </a:txBody>
                  <a:tcPr marL="57591" marR="57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22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 раз в год</a:t>
                      </a:r>
                      <a:endParaRPr lang="ru-RU" sz="2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7591" marR="57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0364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2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Отчет о </a:t>
                      </a:r>
                      <a:r>
                        <a:rPr lang="ru-RU" sz="22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реализации мер, указанных в плане </a:t>
                      </a:r>
                      <a:r>
                        <a:rPr lang="ru-RU" sz="22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(</a:t>
                      </a:r>
                      <a:r>
                        <a:rPr lang="ru-RU" sz="22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реестре) </a:t>
                      </a:r>
                      <a:r>
                        <a:rPr lang="ru-RU" sz="22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мер, направленных на минимизацию коррупционных рисков, возникающих при осуществлении закупок товаров, работ, услуг для обеспечения государственных (муниципальных) нужд</a:t>
                      </a:r>
                    </a:p>
                  </a:txBody>
                  <a:tcPr marL="57591" marR="57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22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 раз в год</a:t>
                      </a:r>
                      <a:endParaRPr lang="ru-RU" sz="2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7591" marR="57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1192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2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Декларация о конфликте интересов</a:t>
                      </a:r>
                    </a:p>
                  </a:txBody>
                  <a:tcPr marL="57591" marR="57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22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ежегодно не позднее</a:t>
                      </a:r>
                      <a:endParaRPr lang="ru-RU" sz="2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22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30 сентября</a:t>
                      </a:r>
                      <a:endParaRPr lang="ru-RU" sz="2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7591" marR="57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085306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" name="Группа 29"/>
          <p:cNvGrpSpPr/>
          <p:nvPr/>
        </p:nvGrpSpPr>
        <p:grpSpPr>
          <a:xfrm>
            <a:off x="0" y="0"/>
            <a:ext cx="12192000" cy="671879"/>
            <a:chOff x="0" y="0"/>
            <a:chExt cx="12192000" cy="671879"/>
          </a:xfrm>
        </p:grpSpPr>
        <p:sp>
          <p:nvSpPr>
            <p:cNvPr id="31" name="Прямоугольник 30"/>
            <p:cNvSpPr/>
            <p:nvPr/>
          </p:nvSpPr>
          <p:spPr>
            <a:xfrm>
              <a:off x="0" y="0"/>
              <a:ext cx="12192000" cy="360000"/>
            </a:xfrm>
            <a:prstGeom prst="rect">
              <a:avLst/>
            </a:prstGeom>
            <a:ln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32" name="Прямоугольник 31"/>
            <p:cNvSpPr/>
            <p:nvPr/>
          </p:nvSpPr>
          <p:spPr>
            <a:xfrm>
              <a:off x="0" y="355600"/>
              <a:ext cx="12192000" cy="108000"/>
            </a:xfrm>
            <a:prstGeom prst="rect">
              <a:avLst/>
            </a:prstGeom>
            <a:ln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33" name="Прямоугольник 32"/>
            <p:cNvSpPr/>
            <p:nvPr/>
          </p:nvSpPr>
          <p:spPr>
            <a:xfrm>
              <a:off x="5765800" y="457200"/>
              <a:ext cx="6426200" cy="108000"/>
            </a:xfrm>
            <a:prstGeom prst="rect">
              <a:avLst/>
            </a:prstGeom>
            <a:ln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34" name="Прямоугольник 33"/>
            <p:cNvSpPr/>
            <p:nvPr/>
          </p:nvSpPr>
          <p:spPr>
            <a:xfrm>
              <a:off x="6792000" y="563879"/>
              <a:ext cx="5400000" cy="108000"/>
            </a:xfrm>
            <a:prstGeom prst="rect">
              <a:avLst/>
            </a:prstGeom>
            <a:ln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</p:grpSp>
      <p:sp>
        <p:nvSpPr>
          <p:cNvPr id="14" name="Номер слайда 13"/>
          <p:cNvSpPr>
            <a:spLocks noGrp="1"/>
          </p:cNvSpPr>
          <p:nvPr>
            <p:ph type="sldNum" sz="quarter" idx="12"/>
          </p:nvPr>
        </p:nvSpPr>
        <p:spPr>
          <a:xfrm>
            <a:off x="10972801" y="0"/>
            <a:ext cx="812800" cy="342900"/>
          </a:xfrm>
        </p:spPr>
        <p:txBody>
          <a:bodyPr/>
          <a:lstStyle/>
          <a:p>
            <a:fld id="{0F43F4AF-7D06-4FEB-900F-7B33DEC9A355}" type="slidenum">
              <a:rPr lang="ru-RU" sz="2800" b="1" smtClean="0">
                <a:solidFill>
                  <a:srgbClr val="FF0000"/>
                </a:solidFill>
              </a:rPr>
              <a:pPr/>
              <a:t>26</a:t>
            </a:fld>
            <a:endParaRPr lang="ru-RU" sz="2800" b="1" dirty="0">
              <a:solidFill>
                <a:srgbClr val="FF0000"/>
              </a:solidFill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870858" y="791734"/>
            <a:ext cx="110889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C00000"/>
                </a:solidFill>
              </a:rPr>
              <a:t>Наличие и ведение </a:t>
            </a:r>
            <a:r>
              <a:rPr lang="ru-RU" sz="2800" b="1" dirty="0">
                <a:solidFill>
                  <a:srgbClr val="C00000"/>
                </a:solidFill>
              </a:rPr>
              <a:t>ж</a:t>
            </a:r>
            <a:r>
              <a:rPr lang="ru-RU" sz="2800" b="1" dirty="0" smtClean="0">
                <a:solidFill>
                  <a:srgbClr val="C00000"/>
                </a:solidFill>
              </a:rPr>
              <a:t>урналов регистрации </a:t>
            </a:r>
            <a:endParaRPr lang="ru-RU" sz="2800" b="1" dirty="0">
              <a:solidFill>
                <a:srgbClr val="C00000"/>
              </a:solidFill>
            </a:endParaRPr>
          </a:p>
        </p:txBody>
      </p:sp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xmlns="" id="{09F6AD2C-64AA-4932-9465-C76D422C964F}"/>
              </a:ext>
            </a:extLst>
          </p:cNvPr>
          <p:cNvSpPr/>
          <p:nvPr/>
        </p:nvSpPr>
        <p:spPr>
          <a:xfrm>
            <a:off x="365782" y="1566196"/>
            <a:ext cx="11419818" cy="1368199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 b="1" dirty="0">
              <a:solidFill>
                <a:srgbClr val="0070C0"/>
              </a:solidFill>
              <a:cs typeface="Times New Roman" pitchFamily="18" charset="0"/>
            </a:endParaRPr>
          </a:p>
        </p:txBody>
      </p:sp>
      <p:sp>
        <p:nvSpPr>
          <p:cNvPr id="13" name="Прямоугольник 12">
            <a:extLst>
              <a:ext uri="{FF2B5EF4-FFF2-40B4-BE49-F238E27FC236}">
                <a16:creationId xmlns:a16="http://schemas.microsoft.com/office/drawing/2014/main" xmlns="" id="{3D4A6927-D22F-4BCF-984E-0113AF1AAF52}"/>
              </a:ext>
            </a:extLst>
          </p:cNvPr>
          <p:cNvSpPr/>
          <p:nvPr/>
        </p:nvSpPr>
        <p:spPr>
          <a:xfrm>
            <a:off x="362859" y="3352800"/>
            <a:ext cx="11448141" cy="1676399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accent1">
                    <a:lumMod val="75000"/>
                  </a:schemeClr>
                </a:solidFill>
                <a:cs typeface="Times New Roman" pitchFamily="18" charset="0"/>
              </a:rPr>
              <a:t>Журнал регистрации уведомлений работников о </a:t>
            </a:r>
            <a:r>
              <a:rPr lang="ru-RU" sz="2800" b="1" dirty="0">
                <a:solidFill>
                  <a:schemeClr val="accent1">
                    <a:lumMod val="75000"/>
                  </a:schemeClr>
                </a:solidFill>
                <a:cs typeface="Times New Roman" pitchFamily="18" charset="0"/>
              </a:rPr>
              <a:t>личной заинтересованности при исполнении трудовых (должностных) обязанностей, которая приводит или может привести к конфликту интересов </a:t>
            </a:r>
          </a:p>
        </p:txBody>
      </p:sp>
      <p:sp>
        <p:nvSpPr>
          <p:cNvPr id="17" name="Прямоугольник 16"/>
          <p:cNvSpPr/>
          <p:nvPr/>
        </p:nvSpPr>
        <p:spPr>
          <a:xfrm>
            <a:off x="355600" y="1549400"/>
            <a:ext cx="1143000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2800" b="1" dirty="0" smtClean="0">
                <a:solidFill>
                  <a:srgbClr val="5B9BD5">
                    <a:lumMod val="75000"/>
                  </a:srgbClr>
                </a:solidFill>
                <a:cs typeface="Times New Roman" pitchFamily="18" charset="0"/>
              </a:rPr>
              <a:t>Журнал регистрации уведомлений представителя </a:t>
            </a:r>
            <a:r>
              <a:rPr lang="ru-RU" sz="2800" b="1" dirty="0">
                <a:solidFill>
                  <a:srgbClr val="5B9BD5">
                    <a:lumMod val="75000"/>
                  </a:srgbClr>
                </a:solidFill>
                <a:cs typeface="Times New Roman" pitchFamily="18" charset="0"/>
              </a:rPr>
              <a:t>нанимателя  (работодателя) о фактах обращения в целях склонения работника к совершению коррупционных правонарушений</a:t>
            </a:r>
            <a:endParaRPr lang="ru-RU" sz="2800" b="1" dirty="0">
              <a:cs typeface="Times New Roman" pitchFamily="18" charset="0"/>
            </a:endParaRPr>
          </a:p>
        </p:txBody>
      </p:sp>
      <p:sp>
        <p:nvSpPr>
          <p:cNvPr id="15" name="Прямоугольник 14">
            <a:extLst>
              <a:ext uri="{FF2B5EF4-FFF2-40B4-BE49-F238E27FC236}">
                <a16:creationId xmlns:a16="http://schemas.microsoft.com/office/drawing/2014/main" xmlns="" id="{3D4A6927-D22F-4BCF-984E-0113AF1AAF52}"/>
              </a:ext>
            </a:extLst>
          </p:cNvPr>
          <p:cNvSpPr/>
          <p:nvPr/>
        </p:nvSpPr>
        <p:spPr>
          <a:xfrm>
            <a:off x="337459" y="5295900"/>
            <a:ext cx="11448141" cy="990600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accent1">
                    <a:lumMod val="75000"/>
                  </a:schemeClr>
                </a:solidFill>
                <a:cs typeface="Times New Roman" pitchFamily="18" charset="0"/>
              </a:rPr>
              <a:t>Журнал </a:t>
            </a:r>
            <a:r>
              <a:rPr lang="ru-RU" sz="2800" b="1" dirty="0">
                <a:solidFill>
                  <a:schemeClr val="accent1">
                    <a:lumMod val="75000"/>
                  </a:schemeClr>
                </a:solidFill>
                <a:cs typeface="Times New Roman" pitchFamily="18" charset="0"/>
              </a:rPr>
              <a:t>регистрации обращений граждан и </a:t>
            </a:r>
            <a:r>
              <a:rPr lang="ru-RU" sz="2800" b="1" dirty="0" smtClean="0">
                <a:solidFill>
                  <a:schemeClr val="accent1">
                    <a:lumMod val="75000"/>
                  </a:schemeClr>
                </a:solidFill>
                <a:cs typeface="Times New Roman" pitchFamily="18" charset="0"/>
              </a:rPr>
              <a:t>организаций о фактах коррупции в учреждении (организации) </a:t>
            </a:r>
            <a:endParaRPr lang="ru-RU" sz="2800" b="1" dirty="0">
              <a:solidFill>
                <a:schemeClr val="accent1">
                  <a:lumMod val="75000"/>
                </a:schemeClr>
              </a:solidFill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0935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29"/>
          <p:cNvGrpSpPr/>
          <p:nvPr/>
        </p:nvGrpSpPr>
        <p:grpSpPr>
          <a:xfrm>
            <a:off x="0" y="0"/>
            <a:ext cx="12192000" cy="671879"/>
            <a:chOff x="0" y="0"/>
            <a:chExt cx="12192000" cy="671879"/>
          </a:xfrm>
        </p:grpSpPr>
        <p:sp>
          <p:nvSpPr>
            <p:cNvPr id="31" name="Прямоугольник 30"/>
            <p:cNvSpPr/>
            <p:nvPr/>
          </p:nvSpPr>
          <p:spPr>
            <a:xfrm>
              <a:off x="0" y="0"/>
              <a:ext cx="12192000" cy="360000"/>
            </a:xfrm>
            <a:prstGeom prst="rect">
              <a:avLst/>
            </a:prstGeom>
            <a:ln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32" name="Прямоугольник 31"/>
            <p:cNvSpPr/>
            <p:nvPr/>
          </p:nvSpPr>
          <p:spPr>
            <a:xfrm>
              <a:off x="0" y="355600"/>
              <a:ext cx="12192000" cy="108000"/>
            </a:xfrm>
            <a:prstGeom prst="rect">
              <a:avLst/>
            </a:prstGeom>
            <a:ln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33" name="Прямоугольник 32"/>
            <p:cNvSpPr/>
            <p:nvPr/>
          </p:nvSpPr>
          <p:spPr>
            <a:xfrm>
              <a:off x="5765800" y="457200"/>
              <a:ext cx="6426200" cy="108000"/>
            </a:xfrm>
            <a:prstGeom prst="rect">
              <a:avLst/>
            </a:prstGeom>
            <a:ln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34" name="Прямоугольник 33"/>
            <p:cNvSpPr/>
            <p:nvPr/>
          </p:nvSpPr>
          <p:spPr>
            <a:xfrm>
              <a:off x="6792000" y="563879"/>
              <a:ext cx="5400000" cy="108000"/>
            </a:xfrm>
            <a:prstGeom prst="rect">
              <a:avLst/>
            </a:prstGeom>
            <a:ln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</p:grpSp>
      <p:sp>
        <p:nvSpPr>
          <p:cNvPr id="14" name="Номер слайда 13"/>
          <p:cNvSpPr>
            <a:spLocks noGrp="1"/>
          </p:cNvSpPr>
          <p:nvPr>
            <p:ph type="sldNum" sz="quarter" idx="12"/>
          </p:nvPr>
        </p:nvSpPr>
        <p:spPr>
          <a:xfrm>
            <a:off x="10972801" y="0"/>
            <a:ext cx="812800" cy="342900"/>
          </a:xfrm>
        </p:spPr>
        <p:txBody>
          <a:bodyPr/>
          <a:lstStyle/>
          <a:p>
            <a:fld id="{0F43F4AF-7D06-4FEB-900F-7B33DEC9A355}" type="slidenum">
              <a:rPr lang="ru-RU" sz="2800" b="1" smtClean="0">
                <a:solidFill>
                  <a:srgbClr val="FF0000"/>
                </a:solidFill>
              </a:rPr>
              <a:pPr/>
              <a:t>27</a:t>
            </a:fld>
            <a:endParaRPr lang="ru-RU" sz="2800" b="1" dirty="0">
              <a:solidFill>
                <a:srgbClr val="FF0000"/>
              </a:solidFill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870858" y="740934"/>
            <a:ext cx="1108891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C00000"/>
                </a:solidFill>
              </a:rPr>
              <a:t>Меры по урегулированию возможного конфликта интересов </a:t>
            </a:r>
            <a:br>
              <a:rPr lang="ru-RU" sz="2800" b="1" dirty="0" smtClean="0">
                <a:solidFill>
                  <a:srgbClr val="C00000"/>
                </a:solidFill>
              </a:rPr>
            </a:br>
            <a:r>
              <a:rPr lang="ru-RU" sz="2800" b="1" dirty="0" smtClean="0">
                <a:solidFill>
                  <a:srgbClr val="C00000"/>
                </a:solidFill>
              </a:rPr>
              <a:t>у руководителя учреждения</a:t>
            </a:r>
            <a:endParaRPr lang="ru-RU" sz="2800" b="1" dirty="0">
              <a:solidFill>
                <a:srgbClr val="C00000"/>
              </a:solidFill>
            </a:endParaRPr>
          </a:p>
        </p:txBody>
      </p:sp>
      <p:sp>
        <p:nvSpPr>
          <p:cNvPr id="40" name="Прямоугольник 39"/>
          <p:cNvSpPr/>
          <p:nvPr/>
        </p:nvSpPr>
        <p:spPr>
          <a:xfrm>
            <a:off x="382498" y="2466010"/>
            <a:ext cx="5475375" cy="374428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ru-RU" sz="2200" b="1" dirty="0" smtClean="0">
              <a:solidFill>
                <a:srgbClr val="0070C0"/>
              </a:solidFill>
            </a:endParaRPr>
          </a:p>
          <a:p>
            <a:pPr marL="457200" indent="-457200" algn="just">
              <a:buAutoNum type="arabicPeriod"/>
            </a:pPr>
            <a:r>
              <a:rPr lang="ru-RU" sz="2400" b="1" dirty="0" smtClean="0">
                <a:solidFill>
                  <a:srgbClr val="0070C0"/>
                </a:solidFill>
              </a:rPr>
              <a:t>Создать комиссию по премированию из сотрудников учреждения.</a:t>
            </a:r>
          </a:p>
          <a:p>
            <a:pPr marL="457200" indent="-457200" algn="just">
              <a:buAutoNum type="arabicPeriod"/>
            </a:pPr>
            <a:r>
              <a:rPr lang="ru-RU" sz="2400" b="1" dirty="0" smtClean="0">
                <a:solidFill>
                  <a:srgbClr val="0070C0"/>
                </a:solidFill>
              </a:rPr>
              <a:t>Конфликт интересов отсутствует, </a:t>
            </a:r>
            <a:br>
              <a:rPr lang="ru-RU" sz="2400" b="1" dirty="0" smtClean="0">
                <a:solidFill>
                  <a:srgbClr val="0070C0"/>
                </a:solidFill>
              </a:rPr>
            </a:br>
            <a:r>
              <a:rPr lang="ru-RU" sz="2400" b="1" dirty="0" smtClean="0">
                <a:solidFill>
                  <a:srgbClr val="0070C0"/>
                </a:solidFill>
              </a:rPr>
              <a:t>т.к. нет прямого подчинения.</a:t>
            </a:r>
          </a:p>
          <a:p>
            <a:pPr marL="457200" indent="-457200" algn="just">
              <a:buAutoNum type="arabicPeriod"/>
            </a:pPr>
            <a:r>
              <a:rPr lang="ru-RU" sz="2400" b="1" dirty="0" smtClean="0">
                <a:solidFill>
                  <a:srgbClr val="0070C0"/>
                </a:solidFill>
              </a:rPr>
              <a:t>Уведомление </a:t>
            </a:r>
            <a:r>
              <a:rPr lang="ru-RU" sz="2400" b="1" dirty="0">
                <a:solidFill>
                  <a:srgbClr val="0070C0"/>
                </a:solidFill>
              </a:rPr>
              <a:t>руководителя </a:t>
            </a:r>
            <a:r>
              <a:rPr lang="ru-RU" sz="2400" b="1" dirty="0" smtClean="0">
                <a:solidFill>
                  <a:srgbClr val="0070C0"/>
                </a:solidFill>
              </a:rPr>
              <a:t>учреждения о </a:t>
            </a:r>
            <a:r>
              <a:rPr lang="ru-RU" sz="2400" b="1" dirty="0">
                <a:solidFill>
                  <a:srgbClr val="0070C0"/>
                </a:solidFill>
              </a:rPr>
              <a:t>возможном </a:t>
            </a:r>
            <a:r>
              <a:rPr lang="ru-RU" sz="2400" b="1" dirty="0" smtClean="0">
                <a:solidFill>
                  <a:srgbClr val="0070C0"/>
                </a:solidFill>
              </a:rPr>
              <a:t>конфликте интересов рассматривается </a:t>
            </a:r>
            <a:r>
              <a:rPr lang="ru-RU" sz="2400" b="1" dirty="0">
                <a:solidFill>
                  <a:srgbClr val="0070C0"/>
                </a:solidFill>
              </a:rPr>
              <a:t>на </a:t>
            </a:r>
            <a:r>
              <a:rPr lang="ru-RU" sz="2400" b="1" dirty="0" smtClean="0">
                <a:solidFill>
                  <a:srgbClr val="0070C0"/>
                </a:solidFill>
              </a:rPr>
              <a:t>комиссии, </a:t>
            </a:r>
            <a:r>
              <a:rPr lang="ru-RU" sz="2400" b="1" dirty="0">
                <a:solidFill>
                  <a:srgbClr val="0070C0"/>
                </a:solidFill>
              </a:rPr>
              <a:t>созданной в данном </a:t>
            </a:r>
            <a:r>
              <a:rPr lang="ru-RU" sz="2400" b="1" dirty="0" smtClean="0">
                <a:solidFill>
                  <a:srgbClr val="0070C0"/>
                </a:solidFill>
              </a:rPr>
              <a:t>учреждении.</a:t>
            </a:r>
          </a:p>
          <a:p>
            <a:pPr algn="just"/>
            <a:endParaRPr lang="ru-RU" sz="2200" b="1" dirty="0">
              <a:solidFill>
                <a:srgbClr val="0070C0"/>
              </a:solidFill>
            </a:endParaRPr>
          </a:p>
        </p:txBody>
      </p:sp>
      <p:sp>
        <p:nvSpPr>
          <p:cNvPr id="41" name="Прямоугольник 40"/>
          <p:cNvSpPr/>
          <p:nvPr/>
        </p:nvSpPr>
        <p:spPr>
          <a:xfrm>
            <a:off x="6018029" y="2304782"/>
            <a:ext cx="6015808" cy="420060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57200" indent="-457200" algn="just">
              <a:buAutoNum type="arabicPeriod"/>
            </a:pPr>
            <a:r>
              <a:rPr lang="ru-RU" sz="2300" b="1" dirty="0" smtClean="0">
                <a:solidFill>
                  <a:srgbClr val="0070C0"/>
                </a:solidFill>
              </a:rPr>
              <a:t>Рекомендовать руководителю не принимать единоличных решений </a:t>
            </a:r>
            <a:br>
              <a:rPr lang="ru-RU" sz="2300" b="1" dirty="0" smtClean="0">
                <a:solidFill>
                  <a:srgbClr val="0070C0"/>
                </a:solidFill>
              </a:rPr>
            </a:br>
            <a:r>
              <a:rPr lang="ru-RU" sz="2300" b="1" dirty="0" smtClean="0">
                <a:solidFill>
                  <a:srgbClr val="0070C0"/>
                </a:solidFill>
              </a:rPr>
              <a:t>в отношении родственника.</a:t>
            </a:r>
          </a:p>
          <a:p>
            <a:pPr marL="457200" indent="-457200" algn="just">
              <a:buAutoNum type="arabicPeriod"/>
            </a:pPr>
            <a:r>
              <a:rPr lang="ru-RU" sz="2300" b="1" dirty="0" smtClean="0">
                <a:solidFill>
                  <a:srgbClr val="0070C0"/>
                </a:solidFill>
              </a:rPr>
              <a:t>Решения в отношении родственника принимать на комиссии по согласованию с органом исполнительной власти (органом местного самоуправления)</a:t>
            </a:r>
          </a:p>
          <a:p>
            <a:pPr marL="457200" indent="-457200" algn="just">
              <a:buFontTx/>
              <a:buAutoNum type="arabicPeriod"/>
            </a:pPr>
            <a:r>
              <a:rPr lang="ru-RU" sz="2300" b="1" dirty="0" smtClean="0">
                <a:solidFill>
                  <a:srgbClr val="0070C0"/>
                </a:solidFill>
              </a:rPr>
              <a:t>Уведомление  рассматривать </a:t>
            </a:r>
            <a:br>
              <a:rPr lang="ru-RU" sz="2300" b="1" dirty="0" smtClean="0">
                <a:solidFill>
                  <a:srgbClr val="0070C0"/>
                </a:solidFill>
              </a:rPr>
            </a:br>
            <a:r>
              <a:rPr lang="ru-RU" sz="2300" b="1" dirty="0" smtClean="0">
                <a:solidFill>
                  <a:srgbClr val="0070C0"/>
                </a:solidFill>
              </a:rPr>
              <a:t>на комиссии органа </a:t>
            </a:r>
            <a:r>
              <a:rPr lang="ru-RU" sz="2300" b="1" dirty="0">
                <a:solidFill>
                  <a:srgbClr val="0070C0"/>
                </a:solidFill>
              </a:rPr>
              <a:t>исполнительной власти (</a:t>
            </a:r>
            <a:r>
              <a:rPr lang="ru-RU" sz="2300" b="1" dirty="0" smtClean="0">
                <a:solidFill>
                  <a:srgbClr val="0070C0"/>
                </a:solidFill>
              </a:rPr>
              <a:t>органа </a:t>
            </a:r>
            <a:r>
              <a:rPr lang="ru-RU" sz="2300" b="1" dirty="0">
                <a:solidFill>
                  <a:srgbClr val="0070C0"/>
                </a:solidFill>
              </a:rPr>
              <a:t>местного самоуправления</a:t>
            </a:r>
            <a:r>
              <a:rPr lang="ru-RU" sz="2300" b="1" dirty="0" smtClean="0">
                <a:solidFill>
                  <a:srgbClr val="0070C0"/>
                </a:solidFill>
              </a:rPr>
              <a:t>)</a:t>
            </a:r>
            <a:endParaRPr lang="ru-RU" sz="2400" b="1" dirty="0" smtClean="0">
              <a:solidFill>
                <a:srgbClr val="0070C0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462836" y="1769723"/>
            <a:ext cx="3314700" cy="567700"/>
          </a:xfrm>
          <a:prstGeom prst="rect">
            <a:avLst/>
          </a:prstGeom>
          <a:solidFill>
            <a:srgbClr val="FF0000">
              <a:alpha val="6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 smtClean="0">
                <a:solidFill>
                  <a:srgbClr val="002060"/>
                </a:solidFill>
              </a:rPr>
              <a:t>неправильно</a:t>
            </a:r>
            <a:endParaRPr lang="ru-RU" sz="4000" dirty="0">
              <a:solidFill>
                <a:srgbClr val="002060"/>
              </a:solidFill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7191375" y="1772585"/>
            <a:ext cx="3314700" cy="5677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 smtClean="0">
                <a:solidFill>
                  <a:srgbClr val="002060"/>
                </a:solidFill>
              </a:rPr>
              <a:t>правильно</a:t>
            </a:r>
            <a:endParaRPr lang="ru-RU" sz="40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966568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5"/>
          <p:cNvGrpSpPr/>
          <p:nvPr/>
        </p:nvGrpSpPr>
        <p:grpSpPr>
          <a:xfrm>
            <a:off x="0" y="0"/>
            <a:ext cx="12192000" cy="671879"/>
            <a:chOff x="0" y="0"/>
            <a:chExt cx="12192000" cy="671879"/>
          </a:xfrm>
        </p:grpSpPr>
        <p:sp>
          <p:nvSpPr>
            <p:cNvPr id="17" name="Прямоугольник 16"/>
            <p:cNvSpPr/>
            <p:nvPr/>
          </p:nvSpPr>
          <p:spPr>
            <a:xfrm>
              <a:off x="0" y="0"/>
              <a:ext cx="12192000" cy="360000"/>
            </a:xfrm>
            <a:prstGeom prst="rect">
              <a:avLst/>
            </a:prstGeom>
            <a:ln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19" name="Прямоугольник 18"/>
            <p:cNvSpPr/>
            <p:nvPr/>
          </p:nvSpPr>
          <p:spPr>
            <a:xfrm>
              <a:off x="0" y="355600"/>
              <a:ext cx="12192000" cy="108000"/>
            </a:xfrm>
            <a:prstGeom prst="rect">
              <a:avLst/>
            </a:prstGeom>
            <a:ln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20" name="Прямоугольник 19"/>
            <p:cNvSpPr/>
            <p:nvPr/>
          </p:nvSpPr>
          <p:spPr>
            <a:xfrm>
              <a:off x="5765800" y="457200"/>
              <a:ext cx="6426200" cy="108000"/>
            </a:xfrm>
            <a:prstGeom prst="rect">
              <a:avLst/>
            </a:prstGeom>
            <a:ln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24" name="Прямоугольник 23"/>
            <p:cNvSpPr/>
            <p:nvPr/>
          </p:nvSpPr>
          <p:spPr>
            <a:xfrm>
              <a:off x="6792000" y="563879"/>
              <a:ext cx="5400000" cy="108000"/>
            </a:xfrm>
            <a:prstGeom prst="rect">
              <a:avLst/>
            </a:prstGeom>
            <a:ln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</p:grpSp>
      <p:sp>
        <p:nvSpPr>
          <p:cNvPr id="14" name="Номер слайда 13"/>
          <p:cNvSpPr>
            <a:spLocks noGrp="1"/>
          </p:cNvSpPr>
          <p:nvPr>
            <p:ph type="sldNum" sz="quarter" idx="12"/>
          </p:nvPr>
        </p:nvSpPr>
        <p:spPr>
          <a:xfrm>
            <a:off x="11022677" y="0"/>
            <a:ext cx="762924" cy="342900"/>
          </a:xfrm>
        </p:spPr>
        <p:txBody>
          <a:bodyPr/>
          <a:lstStyle/>
          <a:p>
            <a:fld id="{0F43F4AF-7D06-4FEB-900F-7B33DEC9A355}" type="slidenum">
              <a:rPr lang="ru-RU" sz="2800" b="1" smtClean="0">
                <a:solidFill>
                  <a:srgbClr val="FF0000"/>
                </a:solidFill>
              </a:rPr>
              <a:pPr/>
              <a:t>28</a:t>
            </a:fld>
            <a:endParaRPr lang="ru-RU" sz="2800" b="1" dirty="0">
              <a:solidFill>
                <a:srgbClr val="FF0000"/>
              </a:solidFill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551543" y="760703"/>
            <a:ext cx="1108891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ru-RU" sz="3200" b="1" dirty="0">
                <a:solidFill>
                  <a:srgbClr val="C00000"/>
                </a:solidFill>
              </a:rPr>
              <a:t>Урегулирование возможного конфликта </a:t>
            </a:r>
            <a:r>
              <a:rPr lang="ru-RU" sz="3200" b="1" dirty="0" smtClean="0">
                <a:solidFill>
                  <a:srgbClr val="C00000"/>
                </a:solidFill>
              </a:rPr>
              <a:t>интересов</a:t>
            </a:r>
            <a:endParaRPr lang="ru-RU" sz="3200" b="1" dirty="0">
              <a:solidFill>
                <a:srgbClr val="C00000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127125" y="1514475"/>
            <a:ext cx="2362200" cy="7620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200" b="1" dirty="0" smtClean="0">
                <a:solidFill>
                  <a:schemeClr val="tx1"/>
                </a:solidFill>
              </a:rPr>
              <a:t>Руководитель учреждения</a:t>
            </a:r>
            <a:endParaRPr lang="ru-RU" sz="2200" b="1" dirty="0">
              <a:solidFill>
                <a:schemeClr val="tx1"/>
              </a:solidFill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1200150" y="2678108"/>
            <a:ext cx="2216150" cy="1520833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200" b="1" dirty="0" smtClean="0">
                <a:solidFill>
                  <a:schemeClr val="tx1"/>
                </a:solidFill>
              </a:rPr>
              <a:t>Начальник структурного подразделения учреждения</a:t>
            </a:r>
            <a:endParaRPr lang="ru-RU" sz="2200" b="1" dirty="0">
              <a:solidFill>
                <a:schemeClr val="tx1"/>
              </a:solidFill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1066800" y="4591050"/>
            <a:ext cx="2482850" cy="120967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200" b="1" dirty="0" smtClean="0">
                <a:solidFill>
                  <a:schemeClr val="tx1"/>
                </a:solidFill>
              </a:rPr>
              <a:t>Родственник руководителя учреждения</a:t>
            </a:r>
            <a:endParaRPr lang="ru-RU" sz="2200" b="1" dirty="0">
              <a:solidFill>
                <a:schemeClr val="tx1"/>
              </a:solidFill>
            </a:endParaRPr>
          </a:p>
        </p:txBody>
      </p:sp>
      <p:sp>
        <p:nvSpPr>
          <p:cNvPr id="4" name="Стрелка вниз 3"/>
          <p:cNvSpPr/>
          <p:nvPr/>
        </p:nvSpPr>
        <p:spPr>
          <a:xfrm>
            <a:off x="2065909" y="2276475"/>
            <a:ext cx="484632" cy="401633"/>
          </a:xfrm>
          <a:prstGeom prst="downArrow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1" name="Стрелка вниз 20"/>
          <p:cNvSpPr/>
          <p:nvPr/>
        </p:nvSpPr>
        <p:spPr>
          <a:xfrm>
            <a:off x="2065909" y="4189417"/>
            <a:ext cx="484632" cy="401633"/>
          </a:xfrm>
          <a:prstGeom prst="downArrow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5" name="Стрелка вправо 4"/>
          <p:cNvSpPr/>
          <p:nvPr/>
        </p:nvSpPr>
        <p:spPr>
          <a:xfrm>
            <a:off x="3489325" y="1653159"/>
            <a:ext cx="978407" cy="484632"/>
          </a:xfrm>
          <a:prstGeom prst="rightArrow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2" name="Прямоугольник 21"/>
          <p:cNvSpPr/>
          <p:nvPr/>
        </p:nvSpPr>
        <p:spPr>
          <a:xfrm>
            <a:off x="4467732" y="1516058"/>
            <a:ext cx="6609843" cy="3255967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200" b="1" dirty="0" smtClean="0">
                <a:solidFill>
                  <a:schemeClr val="tx1"/>
                </a:solidFill>
              </a:rPr>
              <a:t>При возникновении ситуации возможного конфликта интересов </a:t>
            </a:r>
            <a:r>
              <a:rPr lang="ru-RU" sz="2200" b="1" u="sng" dirty="0" smtClean="0">
                <a:solidFill>
                  <a:schemeClr val="tx1"/>
                </a:solidFill>
              </a:rPr>
              <a:t>руководитель учреждения обращается </a:t>
            </a:r>
            <a:r>
              <a:rPr lang="ru-RU" sz="2200" b="1" u="sng" dirty="0">
                <a:solidFill>
                  <a:schemeClr val="tx1"/>
                </a:solidFill>
              </a:rPr>
              <a:t>в комиссию </a:t>
            </a:r>
            <a:r>
              <a:rPr lang="ru-RU" sz="2200" b="1" u="sng" dirty="0" smtClean="0">
                <a:solidFill>
                  <a:schemeClr val="tx1"/>
                </a:solidFill>
              </a:rPr>
              <a:t>органа исполнительной власти (органа местного самоуправления</a:t>
            </a:r>
            <a:r>
              <a:rPr lang="ru-RU" sz="2200" b="1" dirty="0" smtClean="0">
                <a:solidFill>
                  <a:schemeClr val="tx1"/>
                </a:solidFill>
              </a:rPr>
              <a:t>) по </a:t>
            </a:r>
            <a:r>
              <a:rPr lang="ru-RU" sz="2200" b="1" dirty="0">
                <a:solidFill>
                  <a:schemeClr val="tx1"/>
                </a:solidFill>
              </a:rPr>
              <a:t>соблюдению требований к служебному поведению </a:t>
            </a:r>
            <a:r>
              <a:rPr lang="ru-RU" sz="2200" b="1" dirty="0" smtClean="0">
                <a:solidFill>
                  <a:schemeClr val="tx1"/>
                </a:solidFill>
              </a:rPr>
              <a:t>и </a:t>
            </a:r>
            <a:r>
              <a:rPr lang="ru-RU" sz="2200" b="1" dirty="0">
                <a:solidFill>
                  <a:schemeClr val="tx1"/>
                </a:solidFill>
              </a:rPr>
              <a:t>урегулированию конфликта интересов</a:t>
            </a:r>
          </a:p>
        </p:txBody>
      </p:sp>
    </p:spTree>
    <p:extLst>
      <p:ext uri="{BB962C8B-B14F-4D97-AF65-F5344CB8AC3E}">
        <p14:creationId xmlns:p14="http://schemas.microsoft.com/office/powerpoint/2010/main" val="1450439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5"/>
          <p:cNvGrpSpPr/>
          <p:nvPr/>
        </p:nvGrpSpPr>
        <p:grpSpPr>
          <a:xfrm>
            <a:off x="0" y="0"/>
            <a:ext cx="12192000" cy="671879"/>
            <a:chOff x="0" y="0"/>
            <a:chExt cx="12192000" cy="671879"/>
          </a:xfrm>
        </p:grpSpPr>
        <p:sp>
          <p:nvSpPr>
            <p:cNvPr id="17" name="Прямоугольник 16"/>
            <p:cNvSpPr/>
            <p:nvPr/>
          </p:nvSpPr>
          <p:spPr>
            <a:xfrm>
              <a:off x="0" y="0"/>
              <a:ext cx="12192000" cy="360000"/>
            </a:xfrm>
            <a:prstGeom prst="rect">
              <a:avLst/>
            </a:prstGeom>
            <a:ln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19" name="Прямоугольник 18"/>
            <p:cNvSpPr/>
            <p:nvPr/>
          </p:nvSpPr>
          <p:spPr>
            <a:xfrm>
              <a:off x="0" y="355600"/>
              <a:ext cx="12192000" cy="108000"/>
            </a:xfrm>
            <a:prstGeom prst="rect">
              <a:avLst/>
            </a:prstGeom>
            <a:ln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20" name="Прямоугольник 19"/>
            <p:cNvSpPr/>
            <p:nvPr/>
          </p:nvSpPr>
          <p:spPr>
            <a:xfrm>
              <a:off x="5765800" y="457200"/>
              <a:ext cx="6426200" cy="108000"/>
            </a:xfrm>
            <a:prstGeom prst="rect">
              <a:avLst/>
            </a:prstGeom>
            <a:ln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24" name="Прямоугольник 23"/>
            <p:cNvSpPr/>
            <p:nvPr/>
          </p:nvSpPr>
          <p:spPr>
            <a:xfrm>
              <a:off x="6792000" y="563879"/>
              <a:ext cx="5400000" cy="108000"/>
            </a:xfrm>
            <a:prstGeom prst="rect">
              <a:avLst/>
            </a:prstGeom>
            <a:ln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</p:grpSp>
      <p:sp>
        <p:nvSpPr>
          <p:cNvPr id="14" name="Номер слайда 13"/>
          <p:cNvSpPr>
            <a:spLocks noGrp="1"/>
          </p:cNvSpPr>
          <p:nvPr>
            <p:ph type="sldNum" sz="quarter" idx="12"/>
          </p:nvPr>
        </p:nvSpPr>
        <p:spPr>
          <a:xfrm>
            <a:off x="11022677" y="0"/>
            <a:ext cx="762924" cy="342900"/>
          </a:xfrm>
        </p:spPr>
        <p:txBody>
          <a:bodyPr/>
          <a:lstStyle/>
          <a:p>
            <a:fld id="{0F43F4AF-7D06-4FEB-900F-7B33DEC9A355}" type="slidenum">
              <a:rPr lang="ru-RU" sz="2800" b="1" smtClean="0">
                <a:solidFill>
                  <a:srgbClr val="FF0000"/>
                </a:solidFill>
              </a:rPr>
              <a:pPr/>
              <a:t>29</a:t>
            </a:fld>
            <a:endParaRPr lang="ru-RU" sz="2800" b="1" dirty="0">
              <a:solidFill>
                <a:srgbClr val="FF0000"/>
              </a:solidFill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551543" y="760703"/>
            <a:ext cx="1108891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ru-RU" sz="3200" b="1" dirty="0">
                <a:solidFill>
                  <a:srgbClr val="C00000"/>
                </a:solidFill>
              </a:rPr>
              <a:t>Урегулирование возможного конфликта </a:t>
            </a:r>
            <a:r>
              <a:rPr lang="ru-RU" sz="3200" b="1" dirty="0" smtClean="0">
                <a:solidFill>
                  <a:srgbClr val="C00000"/>
                </a:solidFill>
              </a:rPr>
              <a:t>интересов</a:t>
            </a:r>
            <a:endParaRPr lang="ru-RU" sz="3200" b="1" dirty="0">
              <a:solidFill>
                <a:srgbClr val="C00000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127125" y="1514475"/>
            <a:ext cx="2362200" cy="7620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200" b="1" dirty="0" smtClean="0">
                <a:solidFill>
                  <a:schemeClr val="tx1"/>
                </a:solidFill>
              </a:rPr>
              <a:t>Руководитель учреждения</a:t>
            </a:r>
            <a:endParaRPr lang="ru-RU" sz="2200" b="1" dirty="0">
              <a:solidFill>
                <a:schemeClr val="tx1"/>
              </a:solidFill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1200150" y="2678108"/>
            <a:ext cx="2216150" cy="1520833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200" b="1" dirty="0" smtClean="0">
                <a:solidFill>
                  <a:schemeClr val="tx1"/>
                </a:solidFill>
              </a:rPr>
              <a:t>Начальник структурного подразделения учреждения</a:t>
            </a:r>
            <a:endParaRPr lang="ru-RU" sz="2200" b="1" dirty="0">
              <a:solidFill>
                <a:schemeClr val="tx1"/>
              </a:solidFill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1066800" y="4591049"/>
            <a:ext cx="2482850" cy="1771651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200" b="1" dirty="0" smtClean="0">
                <a:solidFill>
                  <a:schemeClr val="tx1"/>
                </a:solidFill>
              </a:rPr>
              <a:t>Родственник </a:t>
            </a:r>
            <a:r>
              <a:rPr lang="ru-RU" sz="2200" b="1" dirty="0">
                <a:solidFill>
                  <a:schemeClr val="tx1"/>
                </a:solidFill>
              </a:rPr>
              <a:t>н</a:t>
            </a:r>
            <a:r>
              <a:rPr lang="ru-RU" sz="2200" b="1" dirty="0" smtClean="0">
                <a:solidFill>
                  <a:schemeClr val="tx1"/>
                </a:solidFill>
              </a:rPr>
              <a:t>ачальника </a:t>
            </a:r>
            <a:r>
              <a:rPr lang="ru-RU" sz="2200" b="1" dirty="0">
                <a:solidFill>
                  <a:schemeClr val="tx1"/>
                </a:solidFill>
              </a:rPr>
              <a:t>структурного подразделения  </a:t>
            </a:r>
            <a:r>
              <a:rPr lang="ru-RU" sz="2200" b="1" dirty="0" smtClean="0">
                <a:solidFill>
                  <a:schemeClr val="tx1"/>
                </a:solidFill>
              </a:rPr>
              <a:t>учреждения</a:t>
            </a:r>
            <a:endParaRPr lang="ru-RU" sz="2200" b="1" dirty="0">
              <a:solidFill>
                <a:schemeClr val="tx1"/>
              </a:solidFill>
            </a:endParaRPr>
          </a:p>
        </p:txBody>
      </p:sp>
      <p:sp>
        <p:nvSpPr>
          <p:cNvPr id="4" name="Стрелка вниз 3"/>
          <p:cNvSpPr/>
          <p:nvPr/>
        </p:nvSpPr>
        <p:spPr>
          <a:xfrm>
            <a:off x="2065909" y="2276475"/>
            <a:ext cx="484632" cy="401633"/>
          </a:xfrm>
          <a:prstGeom prst="downArrow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1" name="Стрелка вниз 20"/>
          <p:cNvSpPr/>
          <p:nvPr/>
        </p:nvSpPr>
        <p:spPr>
          <a:xfrm>
            <a:off x="2065909" y="4189417"/>
            <a:ext cx="484632" cy="401633"/>
          </a:xfrm>
          <a:prstGeom prst="downArrow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5" name="Стрелка вправо 4"/>
          <p:cNvSpPr/>
          <p:nvPr/>
        </p:nvSpPr>
        <p:spPr>
          <a:xfrm>
            <a:off x="3416300" y="3196208"/>
            <a:ext cx="978407" cy="484632"/>
          </a:xfrm>
          <a:prstGeom prst="rightArrow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2" name="Прямоугольник 21"/>
          <p:cNvSpPr/>
          <p:nvPr/>
        </p:nvSpPr>
        <p:spPr>
          <a:xfrm>
            <a:off x="4467731" y="1810540"/>
            <a:ext cx="6609843" cy="3255967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200" b="1" dirty="0" smtClean="0">
                <a:solidFill>
                  <a:schemeClr val="tx1"/>
                </a:solidFill>
              </a:rPr>
              <a:t>При возникновении ситуации возможного конфликта интересов </a:t>
            </a:r>
            <a:r>
              <a:rPr lang="ru-RU" sz="2200" b="1" u="sng" dirty="0">
                <a:solidFill>
                  <a:schemeClr val="tx1"/>
                </a:solidFill>
              </a:rPr>
              <a:t>начальника структурного подразделения  </a:t>
            </a:r>
            <a:r>
              <a:rPr lang="ru-RU" sz="2200" b="1" u="sng" dirty="0" smtClean="0">
                <a:solidFill>
                  <a:schemeClr val="tx1"/>
                </a:solidFill>
              </a:rPr>
              <a:t>учреждения обращается </a:t>
            </a:r>
            <a:r>
              <a:rPr lang="ru-RU" sz="2200" b="1" u="sng" dirty="0">
                <a:solidFill>
                  <a:schemeClr val="tx1"/>
                </a:solidFill>
              </a:rPr>
              <a:t>в </a:t>
            </a:r>
            <a:r>
              <a:rPr lang="ru-RU" sz="2200" b="1" u="sng" dirty="0" smtClean="0">
                <a:solidFill>
                  <a:schemeClr val="tx1"/>
                </a:solidFill>
              </a:rPr>
              <a:t>комиссию</a:t>
            </a:r>
            <a:r>
              <a:rPr lang="ru-RU" sz="2200" b="1" dirty="0" smtClean="0">
                <a:solidFill>
                  <a:schemeClr val="tx1"/>
                </a:solidFill>
              </a:rPr>
              <a:t> по </a:t>
            </a:r>
            <a:r>
              <a:rPr lang="ru-RU" sz="2200" b="1" dirty="0">
                <a:solidFill>
                  <a:schemeClr val="tx1"/>
                </a:solidFill>
              </a:rPr>
              <a:t>соблюдению требований к служебному поведению </a:t>
            </a:r>
            <a:r>
              <a:rPr lang="ru-RU" sz="2200" b="1" dirty="0" smtClean="0">
                <a:solidFill>
                  <a:schemeClr val="tx1"/>
                </a:solidFill>
              </a:rPr>
              <a:t>и </a:t>
            </a:r>
            <a:r>
              <a:rPr lang="ru-RU" sz="2200" b="1" dirty="0">
                <a:solidFill>
                  <a:schemeClr val="tx1"/>
                </a:solidFill>
              </a:rPr>
              <a:t>урегулированию конфликта </a:t>
            </a:r>
            <a:r>
              <a:rPr lang="ru-RU" sz="2200" b="1" dirty="0" smtClean="0">
                <a:solidFill>
                  <a:schemeClr val="tx1"/>
                </a:solidFill>
              </a:rPr>
              <a:t>интересов, </a:t>
            </a:r>
            <a:r>
              <a:rPr lang="ru-RU" sz="2200" b="1" u="sng" dirty="0" smtClean="0">
                <a:solidFill>
                  <a:schemeClr val="tx1"/>
                </a:solidFill>
              </a:rPr>
              <a:t>созданную в учреждении</a:t>
            </a:r>
            <a:endParaRPr lang="ru-RU" sz="2200" b="1" u="sng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902918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5"/>
          <p:cNvGrpSpPr/>
          <p:nvPr/>
        </p:nvGrpSpPr>
        <p:grpSpPr>
          <a:xfrm>
            <a:off x="0" y="0"/>
            <a:ext cx="12192000" cy="671879"/>
            <a:chOff x="0" y="0"/>
            <a:chExt cx="12192000" cy="671879"/>
          </a:xfrm>
        </p:grpSpPr>
        <p:sp>
          <p:nvSpPr>
            <p:cNvPr id="17" name="Прямоугольник 16"/>
            <p:cNvSpPr/>
            <p:nvPr/>
          </p:nvSpPr>
          <p:spPr>
            <a:xfrm>
              <a:off x="0" y="0"/>
              <a:ext cx="12192000" cy="360000"/>
            </a:xfrm>
            <a:prstGeom prst="rect">
              <a:avLst/>
            </a:prstGeom>
            <a:ln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19" name="Прямоугольник 18"/>
            <p:cNvSpPr/>
            <p:nvPr/>
          </p:nvSpPr>
          <p:spPr>
            <a:xfrm>
              <a:off x="0" y="355600"/>
              <a:ext cx="12192000" cy="108000"/>
            </a:xfrm>
            <a:prstGeom prst="rect">
              <a:avLst/>
            </a:prstGeom>
            <a:ln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20" name="Прямоугольник 19"/>
            <p:cNvSpPr/>
            <p:nvPr/>
          </p:nvSpPr>
          <p:spPr>
            <a:xfrm>
              <a:off x="5765800" y="457200"/>
              <a:ext cx="6426200" cy="108000"/>
            </a:xfrm>
            <a:prstGeom prst="rect">
              <a:avLst/>
            </a:prstGeom>
            <a:ln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24" name="Прямоугольник 23"/>
            <p:cNvSpPr/>
            <p:nvPr/>
          </p:nvSpPr>
          <p:spPr>
            <a:xfrm>
              <a:off x="6792000" y="563879"/>
              <a:ext cx="5400000" cy="108000"/>
            </a:xfrm>
            <a:prstGeom prst="rect">
              <a:avLst/>
            </a:prstGeom>
            <a:ln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</p:grpSp>
      <p:sp>
        <p:nvSpPr>
          <p:cNvPr id="14" name="Номер слайда 13"/>
          <p:cNvSpPr>
            <a:spLocks noGrp="1"/>
          </p:cNvSpPr>
          <p:nvPr>
            <p:ph type="sldNum" sz="quarter" idx="12"/>
          </p:nvPr>
        </p:nvSpPr>
        <p:spPr>
          <a:xfrm>
            <a:off x="11022677" y="0"/>
            <a:ext cx="762924" cy="342900"/>
          </a:xfrm>
        </p:spPr>
        <p:txBody>
          <a:bodyPr/>
          <a:lstStyle/>
          <a:p>
            <a:fld id="{0F43F4AF-7D06-4FEB-900F-7B33DEC9A355}" type="slidenum">
              <a:rPr lang="ru-RU" sz="2800" b="1" smtClean="0">
                <a:solidFill>
                  <a:srgbClr val="FF0000"/>
                </a:solidFill>
              </a:rPr>
              <a:pPr/>
              <a:t>3</a:t>
            </a:fld>
            <a:endParaRPr lang="ru-RU" sz="2800" b="1" dirty="0">
              <a:solidFill>
                <a:srgbClr val="FF0000"/>
              </a:solidFill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551543" y="760703"/>
            <a:ext cx="1108891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ru-RU" sz="2400" b="1" dirty="0" smtClean="0">
                <a:solidFill>
                  <a:srgbClr val="C00000"/>
                </a:solidFill>
              </a:rPr>
              <a:t>Модельный </a:t>
            </a:r>
            <a:r>
              <a:rPr lang="ru-RU" sz="2400" b="1" dirty="0">
                <a:solidFill>
                  <a:srgbClr val="C00000"/>
                </a:solidFill>
              </a:rPr>
              <a:t>локальный нормативный акт </a:t>
            </a:r>
          </a:p>
          <a:p>
            <a:pPr lvl="0" algn="ctr"/>
            <a:r>
              <a:rPr lang="ru-RU" sz="2400" b="1" dirty="0">
                <a:solidFill>
                  <a:srgbClr val="C00000"/>
                </a:solidFill>
              </a:rPr>
              <a:t>«О мерах по предупреждению коррупции в учреждении (организации</a:t>
            </a:r>
            <a:r>
              <a:rPr lang="ru-RU" sz="2400" b="1" dirty="0" smtClean="0">
                <a:solidFill>
                  <a:srgbClr val="C00000"/>
                </a:solidFill>
              </a:rPr>
              <a:t>)»</a:t>
            </a:r>
            <a:endParaRPr lang="ru-RU" sz="2400" b="1" dirty="0">
              <a:solidFill>
                <a:srgbClr val="C00000"/>
              </a:solidFill>
            </a:endParaRPr>
          </a:p>
        </p:txBody>
      </p:sp>
      <p:sp>
        <p:nvSpPr>
          <p:cNvPr id="25" name="Шестиугольник 24"/>
          <p:cNvSpPr/>
          <p:nvPr/>
        </p:nvSpPr>
        <p:spPr>
          <a:xfrm>
            <a:off x="800100" y="1752600"/>
            <a:ext cx="4965699" cy="2362200"/>
          </a:xfrm>
          <a:prstGeom prst="hexagon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b="1" dirty="0" smtClean="0"/>
              <a:t>В органы исполнительной власти Кировской области направлено письмо управления </a:t>
            </a:r>
          </a:p>
          <a:p>
            <a:pPr algn="ctr"/>
            <a:r>
              <a:rPr lang="ru-RU" sz="2000" b="1" dirty="0" smtClean="0"/>
              <a:t>от 04.03.2024 № 12610-11-26-л </a:t>
            </a:r>
          </a:p>
          <a:p>
            <a:pPr algn="ctr"/>
            <a:r>
              <a:rPr lang="ru-RU" sz="2000" b="1" dirty="0" smtClean="0"/>
              <a:t>«О направлении модельного акта»</a:t>
            </a:r>
            <a:endParaRPr lang="ru-RU" sz="2000" dirty="0"/>
          </a:p>
        </p:txBody>
      </p:sp>
      <p:sp>
        <p:nvSpPr>
          <p:cNvPr id="12" name="Шестиугольник 11"/>
          <p:cNvSpPr/>
          <p:nvPr/>
        </p:nvSpPr>
        <p:spPr>
          <a:xfrm>
            <a:off x="3416300" y="4318000"/>
            <a:ext cx="5372100" cy="2438400"/>
          </a:xfrm>
          <a:prstGeom prst="hexagon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b="1" dirty="0" smtClean="0"/>
              <a:t>В учреждения, подведомственные администрации Губернатора и Правительства Кировской области, направлено письмо управления </a:t>
            </a:r>
          </a:p>
          <a:p>
            <a:pPr algn="ctr"/>
            <a:r>
              <a:rPr lang="ru-RU" sz="2000" b="1" dirty="0" smtClean="0"/>
              <a:t>от </a:t>
            </a:r>
            <a:r>
              <a:rPr lang="en-US" sz="2000" b="1" dirty="0" smtClean="0"/>
              <a:t>04</a:t>
            </a:r>
            <a:r>
              <a:rPr lang="ru-RU" sz="2000" b="1" dirty="0" smtClean="0"/>
              <a:t>.03.2024 № 2239-11-26 </a:t>
            </a:r>
          </a:p>
          <a:p>
            <a:pPr algn="ctr"/>
            <a:r>
              <a:rPr lang="ru-RU" sz="2000" b="1" dirty="0" smtClean="0"/>
              <a:t>«О направлении модельного акта»</a:t>
            </a:r>
            <a:r>
              <a:rPr lang="ru-RU" sz="2000" dirty="0" smtClean="0"/>
              <a:t> </a:t>
            </a:r>
          </a:p>
        </p:txBody>
      </p:sp>
      <p:sp>
        <p:nvSpPr>
          <p:cNvPr id="13" name="Шестиугольник 12"/>
          <p:cNvSpPr/>
          <p:nvPr/>
        </p:nvSpPr>
        <p:spPr>
          <a:xfrm>
            <a:off x="6578599" y="1752600"/>
            <a:ext cx="5061857" cy="2362200"/>
          </a:xfrm>
          <a:prstGeom prst="hexagon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200" b="1" dirty="0" smtClean="0"/>
              <a:t>В органы местного самоуправления направлено </a:t>
            </a:r>
          </a:p>
          <a:p>
            <a:pPr algn="ctr"/>
            <a:r>
              <a:rPr lang="ru-RU" sz="2200" b="1" dirty="0" smtClean="0"/>
              <a:t>письмо управления </a:t>
            </a:r>
          </a:p>
          <a:p>
            <a:pPr algn="ctr"/>
            <a:r>
              <a:rPr lang="ru-RU" sz="2200" b="1" dirty="0" smtClean="0"/>
              <a:t>от 04.03.2024 № 2240-11-26 </a:t>
            </a:r>
          </a:p>
          <a:p>
            <a:pPr algn="ctr"/>
            <a:r>
              <a:rPr lang="ru-RU" sz="2200" b="1" dirty="0" smtClean="0"/>
              <a:t>«О направлении модельного акта»</a:t>
            </a:r>
            <a:endParaRPr lang="ru-RU" sz="2200" dirty="0"/>
          </a:p>
        </p:txBody>
      </p:sp>
    </p:spTree>
    <p:extLst>
      <p:ext uri="{BB962C8B-B14F-4D97-AF65-F5344CB8AC3E}">
        <p14:creationId xmlns:p14="http://schemas.microsoft.com/office/powerpoint/2010/main" val="19102236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29"/>
          <p:cNvGrpSpPr/>
          <p:nvPr/>
        </p:nvGrpSpPr>
        <p:grpSpPr>
          <a:xfrm>
            <a:off x="0" y="0"/>
            <a:ext cx="12192000" cy="671879"/>
            <a:chOff x="0" y="0"/>
            <a:chExt cx="12192000" cy="671879"/>
          </a:xfrm>
        </p:grpSpPr>
        <p:sp>
          <p:nvSpPr>
            <p:cNvPr id="31" name="Прямоугольник 30"/>
            <p:cNvSpPr/>
            <p:nvPr/>
          </p:nvSpPr>
          <p:spPr>
            <a:xfrm>
              <a:off x="0" y="0"/>
              <a:ext cx="12192000" cy="360000"/>
            </a:xfrm>
            <a:prstGeom prst="rect">
              <a:avLst/>
            </a:prstGeom>
            <a:ln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32" name="Прямоугольник 31"/>
            <p:cNvSpPr/>
            <p:nvPr/>
          </p:nvSpPr>
          <p:spPr>
            <a:xfrm>
              <a:off x="0" y="355600"/>
              <a:ext cx="12192000" cy="108000"/>
            </a:xfrm>
            <a:prstGeom prst="rect">
              <a:avLst/>
            </a:prstGeom>
            <a:ln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33" name="Прямоугольник 32"/>
            <p:cNvSpPr/>
            <p:nvPr/>
          </p:nvSpPr>
          <p:spPr>
            <a:xfrm>
              <a:off x="5765800" y="457200"/>
              <a:ext cx="6426200" cy="108000"/>
            </a:xfrm>
            <a:prstGeom prst="rect">
              <a:avLst/>
            </a:prstGeom>
            <a:ln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34" name="Прямоугольник 33"/>
            <p:cNvSpPr/>
            <p:nvPr/>
          </p:nvSpPr>
          <p:spPr>
            <a:xfrm>
              <a:off x="6792000" y="563879"/>
              <a:ext cx="5400000" cy="108000"/>
            </a:xfrm>
            <a:prstGeom prst="rect">
              <a:avLst/>
            </a:prstGeom>
            <a:ln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</p:grpSp>
      <p:sp>
        <p:nvSpPr>
          <p:cNvPr id="14" name="Номер слайда 13"/>
          <p:cNvSpPr>
            <a:spLocks noGrp="1"/>
          </p:cNvSpPr>
          <p:nvPr>
            <p:ph type="sldNum" sz="quarter" idx="12"/>
          </p:nvPr>
        </p:nvSpPr>
        <p:spPr>
          <a:xfrm>
            <a:off x="10972801" y="0"/>
            <a:ext cx="812800" cy="342900"/>
          </a:xfrm>
        </p:spPr>
        <p:txBody>
          <a:bodyPr/>
          <a:lstStyle/>
          <a:p>
            <a:fld id="{0F43F4AF-7D06-4FEB-900F-7B33DEC9A355}" type="slidenum">
              <a:rPr lang="ru-RU" sz="2800" b="1" smtClean="0">
                <a:solidFill>
                  <a:srgbClr val="FF0000"/>
                </a:solidFill>
              </a:rPr>
              <a:pPr/>
              <a:t>30</a:t>
            </a:fld>
            <a:endParaRPr lang="ru-RU" sz="2800" b="1" dirty="0">
              <a:solidFill>
                <a:srgbClr val="FF0000"/>
              </a:solidFill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123825" y="740934"/>
            <a:ext cx="1191001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>
                <a:solidFill>
                  <a:srgbClr val="C00000"/>
                </a:solidFill>
              </a:rPr>
              <a:t>Осуществление анализа документов и материалов в рамках </a:t>
            </a:r>
            <a:r>
              <a:rPr lang="ru-RU" sz="2800" b="1" dirty="0" smtClean="0">
                <a:solidFill>
                  <a:srgbClr val="C00000"/>
                </a:solidFill>
              </a:rPr>
              <a:t>осуществления </a:t>
            </a:r>
            <a:r>
              <a:rPr lang="ru-RU" sz="2800" b="1" dirty="0">
                <a:solidFill>
                  <a:srgbClr val="C00000"/>
                </a:solidFill>
              </a:rPr>
              <a:t>закупок на предмет установления аффилированных связей </a:t>
            </a:r>
          </a:p>
        </p:txBody>
      </p:sp>
      <p:sp>
        <p:nvSpPr>
          <p:cNvPr id="40" name="Прямоугольник 39"/>
          <p:cNvSpPr/>
          <p:nvPr/>
        </p:nvSpPr>
        <p:spPr>
          <a:xfrm>
            <a:off x="382498" y="2647950"/>
            <a:ext cx="5475375" cy="356234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just"/>
            <a:r>
              <a:rPr lang="ru-RU" sz="2400" b="1" dirty="0" smtClean="0">
                <a:solidFill>
                  <a:srgbClr val="0070C0"/>
                </a:solidFill>
              </a:rPr>
              <a:t>Только лицо, участвующее в осуществлении закупок в </a:t>
            </a:r>
            <a:r>
              <a:rPr lang="ru-RU" sz="2400" b="1" dirty="0">
                <a:solidFill>
                  <a:srgbClr val="0070C0"/>
                </a:solidFill>
              </a:rPr>
              <a:t>учреждении </a:t>
            </a:r>
            <a:r>
              <a:rPr lang="ru-RU" sz="2400" b="1" dirty="0" smtClean="0">
                <a:solidFill>
                  <a:srgbClr val="0070C0"/>
                </a:solidFill>
              </a:rPr>
              <a:t>(например, работник </a:t>
            </a:r>
            <a:r>
              <a:rPr lang="ru-RU" sz="2400" b="1" dirty="0">
                <a:solidFill>
                  <a:srgbClr val="0070C0"/>
                </a:solidFill>
              </a:rPr>
              <a:t>контрактной </a:t>
            </a:r>
            <a:r>
              <a:rPr lang="ru-RU" sz="2400" b="1" dirty="0" smtClean="0">
                <a:solidFill>
                  <a:srgbClr val="0070C0"/>
                </a:solidFill>
              </a:rPr>
              <a:t>службы/ контрактный управляющий</a:t>
            </a:r>
            <a:r>
              <a:rPr lang="ru-RU" sz="2400" b="1" dirty="0">
                <a:solidFill>
                  <a:srgbClr val="0070C0"/>
                </a:solidFill>
              </a:rPr>
              <a:t>, </a:t>
            </a:r>
            <a:r>
              <a:rPr lang="ru-RU" sz="2400" b="1" dirty="0" smtClean="0">
                <a:solidFill>
                  <a:srgbClr val="0070C0"/>
                </a:solidFill>
              </a:rPr>
              <a:t>член приемочной комиссии, работник, участвующий в подготовке технического задания и др.)</a:t>
            </a:r>
            <a:endParaRPr lang="ru-RU" sz="2400" b="1" dirty="0">
              <a:solidFill>
                <a:srgbClr val="0070C0"/>
              </a:solidFill>
            </a:endParaRPr>
          </a:p>
          <a:p>
            <a:pPr algn="just"/>
            <a:endParaRPr lang="ru-RU" sz="2200" b="1" dirty="0">
              <a:solidFill>
                <a:srgbClr val="0070C0"/>
              </a:solidFill>
            </a:endParaRPr>
          </a:p>
          <a:p>
            <a:pPr algn="just"/>
            <a:endParaRPr lang="ru-RU" sz="2200" b="1" dirty="0">
              <a:solidFill>
                <a:srgbClr val="0070C0"/>
              </a:solidFill>
            </a:endParaRPr>
          </a:p>
        </p:txBody>
      </p:sp>
      <p:sp>
        <p:nvSpPr>
          <p:cNvPr id="41" name="Прямоугольник 40"/>
          <p:cNvSpPr/>
          <p:nvPr/>
        </p:nvSpPr>
        <p:spPr>
          <a:xfrm>
            <a:off x="6122075" y="2647950"/>
            <a:ext cx="5911761" cy="295814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just"/>
            <a:r>
              <a:rPr lang="ru-RU" sz="2400" b="1" dirty="0" smtClean="0">
                <a:solidFill>
                  <a:srgbClr val="0070C0"/>
                </a:solidFill>
              </a:rPr>
              <a:t>Лицо, ответственное за профилактику коррупции в учреждении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1462836" y="1884023"/>
            <a:ext cx="3314700" cy="567700"/>
          </a:xfrm>
          <a:prstGeom prst="rect">
            <a:avLst/>
          </a:prstGeom>
          <a:solidFill>
            <a:srgbClr val="FF0000">
              <a:alpha val="6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 smtClean="0">
                <a:solidFill>
                  <a:srgbClr val="002060"/>
                </a:solidFill>
              </a:rPr>
              <a:t>неправильно</a:t>
            </a:r>
            <a:endParaRPr lang="ru-RU" sz="4000" dirty="0">
              <a:solidFill>
                <a:srgbClr val="002060"/>
              </a:solidFill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7321550" y="1884023"/>
            <a:ext cx="3314700" cy="5677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 smtClean="0">
                <a:solidFill>
                  <a:srgbClr val="002060"/>
                </a:solidFill>
              </a:rPr>
              <a:t>правильно</a:t>
            </a:r>
            <a:endParaRPr lang="ru-RU" sz="40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79273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29"/>
          <p:cNvGrpSpPr/>
          <p:nvPr/>
        </p:nvGrpSpPr>
        <p:grpSpPr>
          <a:xfrm>
            <a:off x="0" y="0"/>
            <a:ext cx="12192000" cy="671879"/>
            <a:chOff x="0" y="0"/>
            <a:chExt cx="12192000" cy="671879"/>
          </a:xfrm>
        </p:grpSpPr>
        <p:sp>
          <p:nvSpPr>
            <p:cNvPr id="31" name="Прямоугольник 30"/>
            <p:cNvSpPr/>
            <p:nvPr/>
          </p:nvSpPr>
          <p:spPr>
            <a:xfrm>
              <a:off x="0" y="0"/>
              <a:ext cx="12192000" cy="360000"/>
            </a:xfrm>
            <a:prstGeom prst="rect">
              <a:avLst/>
            </a:prstGeom>
            <a:ln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32" name="Прямоугольник 31"/>
            <p:cNvSpPr/>
            <p:nvPr/>
          </p:nvSpPr>
          <p:spPr>
            <a:xfrm>
              <a:off x="0" y="355600"/>
              <a:ext cx="12192000" cy="108000"/>
            </a:xfrm>
            <a:prstGeom prst="rect">
              <a:avLst/>
            </a:prstGeom>
            <a:ln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33" name="Прямоугольник 32"/>
            <p:cNvSpPr/>
            <p:nvPr/>
          </p:nvSpPr>
          <p:spPr>
            <a:xfrm>
              <a:off x="5765800" y="457200"/>
              <a:ext cx="6426200" cy="108000"/>
            </a:xfrm>
            <a:prstGeom prst="rect">
              <a:avLst/>
            </a:prstGeom>
            <a:ln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34" name="Прямоугольник 33"/>
            <p:cNvSpPr/>
            <p:nvPr/>
          </p:nvSpPr>
          <p:spPr>
            <a:xfrm>
              <a:off x="6792000" y="563879"/>
              <a:ext cx="5400000" cy="108000"/>
            </a:xfrm>
            <a:prstGeom prst="rect">
              <a:avLst/>
            </a:prstGeom>
            <a:ln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</p:grpSp>
      <p:sp>
        <p:nvSpPr>
          <p:cNvPr id="14" name="Номер слайда 13"/>
          <p:cNvSpPr>
            <a:spLocks noGrp="1"/>
          </p:cNvSpPr>
          <p:nvPr>
            <p:ph type="sldNum" sz="quarter" idx="12"/>
          </p:nvPr>
        </p:nvSpPr>
        <p:spPr>
          <a:xfrm>
            <a:off x="10972801" y="0"/>
            <a:ext cx="812800" cy="342900"/>
          </a:xfrm>
        </p:spPr>
        <p:txBody>
          <a:bodyPr/>
          <a:lstStyle/>
          <a:p>
            <a:fld id="{0F43F4AF-7D06-4FEB-900F-7B33DEC9A355}" type="slidenum">
              <a:rPr lang="ru-RU" sz="2800" b="1" smtClean="0">
                <a:solidFill>
                  <a:srgbClr val="FF0000"/>
                </a:solidFill>
              </a:rPr>
              <a:pPr/>
              <a:t>31</a:t>
            </a:fld>
            <a:endParaRPr lang="ru-RU" sz="2800" b="1" dirty="0">
              <a:solidFill>
                <a:srgbClr val="FF0000"/>
              </a:solidFill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123825" y="740934"/>
            <a:ext cx="1191001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>
                <a:solidFill>
                  <a:srgbClr val="C00000"/>
                </a:solidFill>
              </a:rPr>
              <a:t>Осуществление анализа документов и материалов в рамках </a:t>
            </a:r>
            <a:r>
              <a:rPr lang="ru-RU" sz="2800" b="1" dirty="0" smtClean="0">
                <a:solidFill>
                  <a:srgbClr val="C00000"/>
                </a:solidFill>
              </a:rPr>
              <a:t>осуществления </a:t>
            </a:r>
            <a:r>
              <a:rPr lang="ru-RU" sz="2800" b="1" dirty="0">
                <a:solidFill>
                  <a:srgbClr val="C00000"/>
                </a:solidFill>
              </a:rPr>
              <a:t>закупок на предмет установления аффилированных связей </a:t>
            </a:r>
          </a:p>
        </p:txBody>
      </p:sp>
      <p:graphicFrame>
        <p:nvGraphicFramePr>
          <p:cNvPr id="3" name="Схема 2"/>
          <p:cNvGraphicFramePr/>
          <p:nvPr>
            <p:extLst>
              <p:ext uri="{D42A27DB-BD31-4B8C-83A1-F6EECF244321}">
                <p14:modId xmlns:p14="http://schemas.microsoft.com/office/powerpoint/2010/main" val="116620377"/>
              </p:ext>
            </p:extLst>
          </p:nvPr>
        </p:nvGraphicFramePr>
        <p:xfrm>
          <a:off x="1009650" y="1908798"/>
          <a:ext cx="10410825" cy="433810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0" name="Двойная стрелка влево/вправо 9"/>
          <p:cNvSpPr/>
          <p:nvPr/>
        </p:nvSpPr>
        <p:spPr>
          <a:xfrm>
            <a:off x="4141788" y="2474172"/>
            <a:ext cx="3248024" cy="1966914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Анализируем на предмет аффилированности</a:t>
            </a:r>
            <a:endParaRPr lang="ru-RU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40978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36"/>
          <p:cNvGrpSpPr/>
          <p:nvPr/>
        </p:nvGrpSpPr>
        <p:grpSpPr>
          <a:xfrm>
            <a:off x="0" y="5"/>
            <a:ext cx="12192000" cy="671879"/>
            <a:chOff x="0" y="0"/>
            <a:chExt cx="12192000" cy="671879"/>
          </a:xfrm>
        </p:grpSpPr>
        <p:sp>
          <p:nvSpPr>
            <p:cNvPr id="6" name="Прямоугольник 5"/>
            <p:cNvSpPr/>
            <p:nvPr/>
          </p:nvSpPr>
          <p:spPr>
            <a:xfrm>
              <a:off x="0" y="0"/>
              <a:ext cx="12192000" cy="360000"/>
            </a:xfrm>
            <a:prstGeom prst="rect">
              <a:avLst/>
            </a:prstGeom>
            <a:ln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21" name="Прямоугольник 20"/>
            <p:cNvSpPr/>
            <p:nvPr/>
          </p:nvSpPr>
          <p:spPr>
            <a:xfrm>
              <a:off x="0" y="355600"/>
              <a:ext cx="12192000" cy="108000"/>
            </a:xfrm>
            <a:prstGeom prst="rect">
              <a:avLst/>
            </a:prstGeom>
            <a:ln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22" name="Прямоугольник 21"/>
            <p:cNvSpPr/>
            <p:nvPr/>
          </p:nvSpPr>
          <p:spPr>
            <a:xfrm>
              <a:off x="5765800" y="457200"/>
              <a:ext cx="6426200" cy="108000"/>
            </a:xfrm>
            <a:prstGeom prst="rect">
              <a:avLst/>
            </a:prstGeom>
            <a:ln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23" name="Прямоугольник 22"/>
            <p:cNvSpPr/>
            <p:nvPr/>
          </p:nvSpPr>
          <p:spPr>
            <a:xfrm>
              <a:off x="6792000" y="563879"/>
              <a:ext cx="5400000" cy="108000"/>
            </a:xfrm>
            <a:prstGeom prst="rect">
              <a:avLst/>
            </a:prstGeom>
            <a:ln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</p:grpSp>
      <p:sp>
        <p:nvSpPr>
          <p:cNvPr id="14" name="Номер слайда 13"/>
          <p:cNvSpPr>
            <a:spLocks noGrp="1"/>
          </p:cNvSpPr>
          <p:nvPr>
            <p:ph type="sldNum" sz="quarter" idx="12"/>
          </p:nvPr>
        </p:nvSpPr>
        <p:spPr>
          <a:xfrm>
            <a:off x="10638972" y="-43130"/>
            <a:ext cx="1146629" cy="406400"/>
          </a:xfrm>
        </p:spPr>
        <p:txBody>
          <a:bodyPr/>
          <a:lstStyle/>
          <a:p>
            <a:fld id="{0F43F4AF-7D06-4FEB-900F-7B33DEC9A355}" type="slidenum">
              <a:rPr lang="ru-RU" sz="2800" b="1" smtClean="0">
                <a:solidFill>
                  <a:srgbClr val="FF0000"/>
                </a:solidFill>
              </a:rPr>
              <a:pPr/>
              <a:t>32</a:t>
            </a:fld>
            <a:endParaRPr lang="ru-RU" sz="2800" b="1" dirty="0">
              <a:solidFill>
                <a:srgbClr val="FF0000"/>
              </a:solidFill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545400" y="1800075"/>
            <a:ext cx="11088915" cy="3539414"/>
          </a:xfrm>
          <a:prstGeom prst="rect">
            <a:avLst/>
          </a:prstGeom>
          <a:noFill/>
        </p:spPr>
        <p:txBody>
          <a:bodyPr wrap="square" lIns="91428" tIns="45712" rIns="91428" bIns="45712" rtlCol="0">
            <a:spAutoFit/>
          </a:bodyPr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</a:rPr>
              <a:t>Телефон </a:t>
            </a:r>
          </a:p>
          <a:p>
            <a:pPr algn="ctr"/>
            <a:r>
              <a:rPr lang="ru-RU" sz="3200" b="1" dirty="0" smtClean="0">
                <a:solidFill>
                  <a:srgbClr val="C00000"/>
                </a:solidFill>
              </a:rPr>
              <a:t>управления профилактики коррупционных </a:t>
            </a:r>
          </a:p>
          <a:p>
            <a:pPr algn="ctr"/>
            <a:r>
              <a:rPr lang="ru-RU" sz="3200" b="1" dirty="0" smtClean="0">
                <a:solidFill>
                  <a:srgbClr val="C00000"/>
                </a:solidFill>
              </a:rPr>
              <a:t>и иных правонарушений администрации Губернатора </a:t>
            </a:r>
          </a:p>
          <a:p>
            <a:pPr algn="ctr"/>
            <a:r>
              <a:rPr lang="ru-RU" sz="3200" b="1" dirty="0" smtClean="0">
                <a:solidFill>
                  <a:srgbClr val="C00000"/>
                </a:solidFill>
              </a:rPr>
              <a:t>и Правительства Кировской области:</a:t>
            </a:r>
          </a:p>
          <a:p>
            <a:pPr algn="ctr"/>
            <a:r>
              <a:rPr lang="ru-RU" sz="3200" b="1" dirty="0" smtClean="0">
                <a:solidFill>
                  <a:srgbClr val="C00000"/>
                </a:solidFill>
              </a:rPr>
              <a:t>(8332) 27-27-69</a:t>
            </a:r>
          </a:p>
          <a:p>
            <a:pPr algn="ctr"/>
            <a:endParaRPr lang="ru-RU" sz="3200" b="1" dirty="0" smtClean="0">
              <a:solidFill>
                <a:srgbClr val="C00000"/>
              </a:solidFill>
            </a:endParaRPr>
          </a:p>
          <a:p>
            <a:pPr algn="ctr"/>
            <a:r>
              <a:rPr lang="ru-RU" sz="3200" b="1" dirty="0" smtClean="0">
                <a:solidFill>
                  <a:srgbClr val="C00000"/>
                </a:solidFill>
              </a:rPr>
              <a:t>Спасибо за внимание!</a:t>
            </a:r>
            <a:endParaRPr lang="ru-RU" sz="32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622510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29"/>
          <p:cNvGrpSpPr/>
          <p:nvPr/>
        </p:nvGrpSpPr>
        <p:grpSpPr>
          <a:xfrm>
            <a:off x="0" y="0"/>
            <a:ext cx="12192000" cy="671879"/>
            <a:chOff x="0" y="0"/>
            <a:chExt cx="12192000" cy="671879"/>
          </a:xfrm>
        </p:grpSpPr>
        <p:sp>
          <p:nvSpPr>
            <p:cNvPr id="31" name="Прямоугольник 30"/>
            <p:cNvSpPr/>
            <p:nvPr/>
          </p:nvSpPr>
          <p:spPr>
            <a:xfrm>
              <a:off x="0" y="0"/>
              <a:ext cx="12192000" cy="360000"/>
            </a:xfrm>
            <a:prstGeom prst="rect">
              <a:avLst/>
            </a:prstGeom>
            <a:ln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32" name="Прямоугольник 31"/>
            <p:cNvSpPr/>
            <p:nvPr/>
          </p:nvSpPr>
          <p:spPr>
            <a:xfrm>
              <a:off x="0" y="355600"/>
              <a:ext cx="12192000" cy="108000"/>
            </a:xfrm>
            <a:prstGeom prst="rect">
              <a:avLst/>
            </a:prstGeom>
            <a:ln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33" name="Прямоугольник 32"/>
            <p:cNvSpPr/>
            <p:nvPr/>
          </p:nvSpPr>
          <p:spPr>
            <a:xfrm>
              <a:off x="5765800" y="457200"/>
              <a:ext cx="6426200" cy="108000"/>
            </a:xfrm>
            <a:prstGeom prst="rect">
              <a:avLst/>
            </a:prstGeom>
            <a:ln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34" name="Прямоугольник 33"/>
            <p:cNvSpPr/>
            <p:nvPr/>
          </p:nvSpPr>
          <p:spPr>
            <a:xfrm>
              <a:off x="6792000" y="563879"/>
              <a:ext cx="5400000" cy="108000"/>
            </a:xfrm>
            <a:prstGeom prst="rect">
              <a:avLst/>
            </a:prstGeom>
            <a:ln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</p:grpSp>
      <p:sp>
        <p:nvSpPr>
          <p:cNvPr id="14" name="Номер слайда 13"/>
          <p:cNvSpPr>
            <a:spLocks noGrp="1"/>
          </p:cNvSpPr>
          <p:nvPr>
            <p:ph type="sldNum" sz="quarter" idx="12"/>
          </p:nvPr>
        </p:nvSpPr>
        <p:spPr>
          <a:xfrm>
            <a:off x="10972801" y="0"/>
            <a:ext cx="812800" cy="342900"/>
          </a:xfrm>
        </p:spPr>
        <p:txBody>
          <a:bodyPr/>
          <a:lstStyle/>
          <a:p>
            <a:fld id="{0F43F4AF-7D06-4FEB-900F-7B33DEC9A355}" type="slidenum">
              <a:rPr lang="ru-RU" sz="2800" b="1" smtClean="0">
                <a:solidFill>
                  <a:srgbClr val="FF0000"/>
                </a:solidFill>
              </a:rPr>
              <a:pPr/>
              <a:t>4</a:t>
            </a:fld>
            <a:endParaRPr lang="ru-RU" sz="2800" b="1" dirty="0">
              <a:solidFill>
                <a:srgbClr val="FF0000"/>
              </a:solidFill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870858" y="740934"/>
            <a:ext cx="1108891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C00000"/>
                </a:solidFill>
              </a:rPr>
              <a:t>Приказ (распоряжение) </a:t>
            </a:r>
            <a:r>
              <a:rPr lang="ru-RU" sz="2800" b="1" dirty="0">
                <a:solidFill>
                  <a:srgbClr val="C00000"/>
                </a:solidFill>
              </a:rPr>
              <a:t>«О мерах по предупреждению </a:t>
            </a:r>
            <a:endParaRPr lang="ru-RU" sz="2800" b="1" dirty="0" smtClean="0">
              <a:solidFill>
                <a:srgbClr val="C00000"/>
              </a:solidFill>
            </a:endParaRPr>
          </a:p>
          <a:p>
            <a:pPr algn="ctr"/>
            <a:r>
              <a:rPr lang="ru-RU" sz="2800" b="1" dirty="0">
                <a:solidFill>
                  <a:srgbClr val="C00000"/>
                </a:solidFill>
              </a:rPr>
              <a:t>к</a:t>
            </a:r>
            <a:r>
              <a:rPr lang="ru-RU" sz="2800" b="1" dirty="0" smtClean="0">
                <a:solidFill>
                  <a:srgbClr val="C00000"/>
                </a:solidFill>
              </a:rPr>
              <a:t>оррупции в </a:t>
            </a:r>
            <a:r>
              <a:rPr lang="ru-RU" sz="2800" b="1" dirty="0">
                <a:solidFill>
                  <a:srgbClr val="C00000"/>
                </a:solidFill>
              </a:rPr>
              <a:t>учреждении(организации</a:t>
            </a:r>
            <a:r>
              <a:rPr lang="ru-RU" sz="2800" b="1" dirty="0" smtClean="0">
                <a:solidFill>
                  <a:srgbClr val="C00000"/>
                </a:solidFill>
              </a:rPr>
              <a:t>)»</a:t>
            </a:r>
            <a:endParaRPr lang="ru-RU" sz="2800" b="1" dirty="0">
              <a:solidFill>
                <a:srgbClr val="C00000"/>
              </a:solidFill>
            </a:endParaRPr>
          </a:p>
        </p:txBody>
      </p:sp>
      <p:sp>
        <p:nvSpPr>
          <p:cNvPr id="40" name="Прямоугольник 39"/>
          <p:cNvSpPr/>
          <p:nvPr/>
        </p:nvSpPr>
        <p:spPr>
          <a:xfrm>
            <a:off x="1770294" y="2679700"/>
            <a:ext cx="10154919" cy="104941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ru-RU" sz="2000" b="1" dirty="0" smtClean="0">
              <a:solidFill>
                <a:srgbClr val="0070C0"/>
              </a:solidFill>
            </a:endParaRPr>
          </a:p>
          <a:p>
            <a:pPr algn="just"/>
            <a:r>
              <a:rPr lang="ru-RU" sz="2600" b="1" dirty="0" smtClean="0">
                <a:solidFill>
                  <a:srgbClr val="0070C0"/>
                </a:solidFill>
              </a:rPr>
              <a:t>Положение об антикоррупционной политике (приложение № 1).</a:t>
            </a:r>
          </a:p>
          <a:p>
            <a:pPr algn="just"/>
            <a:endParaRPr lang="ru-RU" sz="2000" b="1" dirty="0">
              <a:solidFill>
                <a:srgbClr val="0070C0"/>
              </a:solidFill>
            </a:endParaRPr>
          </a:p>
        </p:txBody>
      </p:sp>
      <p:sp>
        <p:nvSpPr>
          <p:cNvPr id="41" name="Прямоугольник 40"/>
          <p:cNvSpPr/>
          <p:nvPr/>
        </p:nvSpPr>
        <p:spPr>
          <a:xfrm>
            <a:off x="1757593" y="3719606"/>
            <a:ext cx="10116818" cy="7984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ru-RU" sz="2000" b="1" dirty="0" smtClean="0">
              <a:solidFill>
                <a:srgbClr val="0070C0"/>
              </a:solidFill>
            </a:endParaRPr>
          </a:p>
          <a:p>
            <a:pPr algn="just"/>
            <a:r>
              <a:rPr lang="ru-RU" sz="2600" b="1" dirty="0" smtClean="0">
                <a:solidFill>
                  <a:srgbClr val="0070C0"/>
                </a:solidFill>
              </a:rPr>
              <a:t>Кодекс этики и служебного поведения работников </a:t>
            </a:r>
          </a:p>
          <a:p>
            <a:pPr algn="just"/>
            <a:r>
              <a:rPr lang="ru-RU" sz="2600" b="1" dirty="0" smtClean="0">
                <a:solidFill>
                  <a:srgbClr val="0070C0"/>
                </a:solidFill>
              </a:rPr>
              <a:t>(приложение № 2).</a:t>
            </a:r>
          </a:p>
          <a:p>
            <a:pPr algn="just"/>
            <a:endParaRPr lang="ru-RU" sz="2000" b="1" dirty="0">
              <a:solidFill>
                <a:srgbClr val="0070C0"/>
              </a:solidFill>
            </a:endParaRPr>
          </a:p>
        </p:txBody>
      </p:sp>
      <p:cxnSp>
        <p:nvCxnSpPr>
          <p:cNvPr id="45" name="Прямая соединительная линия 44"/>
          <p:cNvCxnSpPr/>
          <p:nvPr/>
        </p:nvCxnSpPr>
        <p:spPr>
          <a:xfrm>
            <a:off x="382499" y="3618492"/>
            <a:ext cx="11530013" cy="0"/>
          </a:xfrm>
          <a:prstGeom prst="line">
            <a:avLst/>
          </a:prstGeom>
          <a:ln w="1270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477070" y="2713381"/>
            <a:ext cx="1143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800" dirty="0">
                <a:solidFill>
                  <a:srgbClr val="C00000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2.</a:t>
            </a:r>
          </a:p>
        </p:txBody>
      </p:sp>
      <p:sp>
        <p:nvSpPr>
          <p:cNvPr id="23" name="Прямоугольник 22">
            <a:extLst>
              <a:ext uri="{FF2B5EF4-FFF2-40B4-BE49-F238E27FC236}">
                <a16:creationId xmlns="" xmlns:a16="http://schemas.microsoft.com/office/drawing/2014/main" id="{43F7F114-DAA9-433B-BA0E-74CBA7D94709}"/>
              </a:ext>
            </a:extLst>
          </p:cNvPr>
          <p:cNvSpPr/>
          <p:nvPr/>
        </p:nvSpPr>
        <p:spPr>
          <a:xfrm>
            <a:off x="1782994" y="2077656"/>
            <a:ext cx="10154919" cy="54934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2600" b="1" dirty="0" smtClean="0">
                <a:solidFill>
                  <a:srgbClr val="0070C0"/>
                </a:solidFill>
              </a:rPr>
              <a:t>Назначение ответственных лиц за </a:t>
            </a:r>
            <a:r>
              <a:rPr lang="ru-RU" sz="2600" b="1" dirty="0">
                <a:solidFill>
                  <a:srgbClr val="0070C0"/>
                </a:solidFill>
              </a:rPr>
              <a:t>профилактику коррупционных и иных </a:t>
            </a:r>
            <a:r>
              <a:rPr lang="ru-RU" sz="2600" b="1" dirty="0" smtClean="0">
                <a:solidFill>
                  <a:srgbClr val="0070C0"/>
                </a:solidFill>
              </a:rPr>
              <a:t>правонарушений.</a:t>
            </a:r>
          </a:p>
          <a:p>
            <a:pPr algn="just"/>
            <a:endParaRPr lang="ru-RU" b="1" dirty="0">
              <a:solidFill>
                <a:srgbClr val="0070C0"/>
              </a:solidFill>
            </a:endParaRPr>
          </a:p>
        </p:txBody>
      </p:sp>
      <p:cxnSp>
        <p:nvCxnSpPr>
          <p:cNvPr id="24" name="Прямая соединительная линия 23">
            <a:extLst>
              <a:ext uri="{FF2B5EF4-FFF2-40B4-BE49-F238E27FC236}">
                <a16:creationId xmlns="" xmlns:a16="http://schemas.microsoft.com/office/drawing/2014/main" id="{E01232F9-47A3-4822-B011-CB54723B5C18}"/>
              </a:ext>
            </a:extLst>
          </p:cNvPr>
          <p:cNvCxnSpPr/>
          <p:nvPr/>
        </p:nvCxnSpPr>
        <p:spPr>
          <a:xfrm>
            <a:off x="446000" y="2719740"/>
            <a:ext cx="11530013" cy="0"/>
          </a:xfrm>
          <a:prstGeom prst="line">
            <a:avLst/>
          </a:prstGeom>
          <a:ln w="1270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>
            <a:extLst>
              <a:ext uri="{FF2B5EF4-FFF2-40B4-BE49-F238E27FC236}">
                <a16:creationId xmlns="" xmlns:a16="http://schemas.microsoft.com/office/drawing/2014/main" id="{C0DC83BC-9CCD-49B2-901D-09ECE185C809}"/>
              </a:ext>
            </a:extLst>
          </p:cNvPr>
          <p:cNvSpPr txBox="1"/>
          <p:nvPr/>
        </p:nvSpPr>
        <p:spPr>
          <a:xfrm>
            <a:off x="451670" y="1662066"/>
            <a:ext cx="1143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dirty="0">
                <a:solidFill>
                  <a:srgbClr val="C00000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1.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475818" y="3742035"/>
            <a:ext cx="800219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ru-RU" sz="4800" dirty="0" smtClean="0">
                <a:solidFill>
                  <a:srgbClr val="C00000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3.</a:t>
            </a:r>
            <a:endParaRPr lang="ru-RU" sz="4800" dirty="0">
              <a:solidFill>
                <a:srgbClr val="C00000"/>
              </a:solidFill>
              <a:latin typeface="Arial Black" panose="020B0A04020102020204" pitchFamily="34" charset="0"/>
              <a:cs typeface="Aharoni" panose="02010803020104030203" pitchFamily="2" charset="-79"/>
            </a:endParaRPr>
          </a:p>
        </p:txBody>
      </p:sp>
      <p:cxnSp>
        <p:nvCxnSpPr>
          <p:cNvPr id="17" name="Прямая соединительная линия 16"/>
          <p:cNvCxnSpPr/>
          <p:nvPr/>
        </p:nvCxnSpPr>
        <p:spPr>
          <a:xfrm>
            <a:off x="382499" y="4634492"/>
            <a:ext cx="11530013" cy="0"/>
          </a:xfrm>
          <a:prstGeom prst="line">
            <a:avLst/>
          </a:prstGeom>
          <a:ln w="1270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/>
          <p:nvPr/>
        </p:nvCxnSpPr>
        <p:spPr>
          <a:xfrm>
            <a:off x="382499" y="5815592"/>
            <a:ext cx="11530013" cy="0"/>
          </a:xfrm>
          <a:prstGeom prst="line">
            <a:avLst/>
          </a:prstGeom>
          <a:ln w="1270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>
            <a:off x="420599" y="6577592"/>
            <a:ext cx="11530013" cy="0"/>
          </a:xfrm>
          <a:prstGeom prst="line">
            <a:avLst/>
          </a:prstGeom>
          <a:ln w="1270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Прямоугольник 19"/>
          <p:cNvSpPr/>
          <p:nvPr/>
        </p:nvSpPr>
        <p:spPr>
          <a:xfrm>
            <a:off x="488518" y="4745335"/>
            <a:ext cx="800219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ru-RU" sz="4800" dirty="0" smtClean="0">
                <a:solidFill>
                  <a:srgbClr val="C00000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4.</a:t>
            </a:r>
            <a:endParaRPr lang="ru-RU" sz="4800" dirty="0">
              <a:solidFill>
                <a:srgbClr val="C00000"/>
              </a:solidFill>
              <a:latin typeface="Arial Black" panose="020B0A04020102020204" pitchFamily="34" charset="0"/>
              <a:cs typeface="Aharoni" panose="02010803020104030203" pitchFamily="2" charset="-79"/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513918" y="5697835"/>
            <a:ext cx="800219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ru-RU" sz="4800" dirty="0" smtClean="0">
                <a:solidFill>
                  <a:srgbClr val="C00000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5.</a:t>
            </a:r>
            <a:endParaRPr lang="ru-RU" sz="4800" dirty="0">
              <a:solidFill>
                <a:srgbClr val="C00000"/>
              </a:solidFill>
              <a:latin typeface="Arial Black" panose="020B0A04020102020204" pitchFamily="34" charset="0"/>
              <a:cs typeface="Aharoni" panose="02010803020104030203" pitchFamily="2" charset="-79"/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1770293" y="4811806"/>
            <a:ext cx="10116818" cy="7984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ru-RU" sz="2000" b="1" dirty="0" smtClean="0">
              <a:solidFill>
                <a:srgbClr val="0070C0"/>
              </a:solidFill>
            </a:endParaRPr>
          </a:p>
          <a:p>
            <a:pPr algn="just"/>
            <a:r>
              <a:rPr lang="ru-RU" sz="2400" b="1" dirty="0" smtClean="0">
                <a:solidFill>
                  <a:srgbClr val="0070C0"/>
                </a:solidFill>
              </a:rPr>
              <a:t>Порядок </a:t>
            </a:r>
            <a:r>
              <a:rPr lang="ru-RU" sz="2400" b="1" dirty="0">
                <a:solidFill>
                  <a:srgbClr val="0070C0"/>
                </a:solidFill>
              </a:rPr>
              <a:t>уведомления представителя нанимателя (работодателя) о фактах обращения в целях склонения работника к совершению коррупционных </a:t>
            </a:r>
            <a:r>
              <a:rPr lang="ru-RU" sz="2400" b="1" dirty="0" smtClean="0">
                <a:solidFill>
                  <a:srgbClr val="0070C0"/>
                </a:solidFill>
              </a:rPr>
              <a:t>правонарушений (приложение № 3).</a:t>
            </a:r>
          </a:p>
          <a:p>
            <a:pPr algn="just"/>
            <a:endParaRPr lang="ru-RU" sz="2000" b="1" dirty="0">
              <a:solidFill>
                <a:srgbClr val="0070C0"/>
              </a:solidFill>
            </a:endParaRPr>
          </a:p>
        </p:txBody>
      </p:sp>
      <p:sp>
        <p:nvSpPr>
          <p:cNvPr id="27" name="Прямоугольник 26"/>
          <p:cNvSpPr/>
          <p:nvPr/>
        </p:nvSpPr>
        <p:spPr>
          <a:xfrm>
            <a:off x="1782993" y="5764306"/>
            <a:ext cx="10116818" cy="7984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ru-RU" sz="2000" b="1" dirty="0" smtClean="0">
              <a:solidFill>
                <a:srgbClr val="0070C0"/>
              </a:solidFill>
            </a:endParaRPr>
          </a:p>
          <a:p>
            <a:pPr algn="just"/>
            <a:r>
              <a:rPr lang="ru-RU" sz="2600" b="1" dirty="0" smtClean="0">
                <a:solidFill>
                  <a:srgbClr val="0070C0"/>
                </a:solidFill>
              </a:rPr>
              <a:t>Положение </a:t>
            </a:r>
            <a:r>
              <a:rPr lang="ru-RU" sz="2600" b="1" dirty="0">
                <a:solidFill>
                  <a:srgbClr val="0070C0"/>
                </a:solidFill>
              </a:rPr>
              <a:t>о конфликте </a:t>
            </a:r>
            <a:r>
              <a:rPr lang="ru-RU" sz="2600" b="1" dirty="0" smtClean="0">
                <a:solidFill>
                  <a:srgbClr val="0070C0"/>
                </a:solidFill>
              </a:rPr>
              <a:t>интересов (приложение № 4).</a:t>
            </a:r>
          </a:p>
          <a:p>
            <a:pPr algn="just"/>
            <a:endParaRPr lang="ru-RU" sz="20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01118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29"/>
          <p:cNvGrpSpPr/>
          <p:nvPr/>
        </p:nvGrpSpPr>
        <p:grpSpPr>
          <a:xfrm>
            <a:off x="0" y="0"/>
            <a:ext cx="12192000" cy="671879"/>
            <a:chOff x="0" y="0"/>
            <a:chExt cx="12192000" cy="671879"/>
          </a:xfrm>
        </p:grpSpPr>
        <p:sp>
          <p:nvSpPr>
            <p:cNvPr id="31" name="Прямоугольник 30"/>
            <p:cNvSpPr/>
            <p:nvPr/>
          </p:nvSpPr>
          <p:spPr>
            <a:xfrm>
              <a:off x="0" y="0"/>
              <a:ext cx="12192000" cy="360000"/>
            </a:xfrm>
            <a:prstGeom prst="rect">
              <a:avLst/>
            </a:prstGeom>
            <a:ln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32" name="Прямоугольник 31"/>
            <p:cNvSpPr/>
            <p:nvPr/>
          </p:nvSpPr>
          <p:spPr>
            <a:xfrm>
              <a:off x="0" y="355600"/>
              <a:ext cx="12192000" cy="108000"/>
            </a:xfrm>
            <a:prstGeom prst="rect">
              <a:avLst/>
            </a:prstGeom>
            <a:ln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33" name="Прямоугольник 32"/>
            <p:cNvSpPr/>
            <p:nvPr/>
          </p:nvSpPr>
          <p:spPr>
            <a:xfrm>
              <a:off x="5765800" y="457200"/>
              <a:ext cx="6426200" cy="108000"/>
            </a:xfrm>
            <a:prstGeom prst="rect">
              <a:avLst/>
            </a:prstGeom>
            <a:ln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34" name="Прямоугольник 33"/>
            <p:cNvSpPr/>
            <p:nvPr/>
          </p:nvSpPr>
          <p:spPr>
            <a:xfrm>
              <a:off x="6792000" y="563879"/>
              <a:ext cx="5400000" cy="108000"/>
            </a:xfrm>
            <a:prstGeom prst="rect">
              <a:avLst/>
            </a:prstGeom>
            <a:ln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</p:grpSp>
      <p:sp>
        <p:nvSpPr>
          <p:cNvPr id="14" name="Номер слайда 13"/>
          <p:cNvSpPr>
            <a:spLocks noGrp="1"/>
          </p:cNvSpPr>
          <p:nvPr>
            <p:ph type="sldNum" sz="quarter" idx="12"/>
          </p:nvPr>
        </p:nvSpPr>
        <p:spPr>
          <a:xfrm>
            <a:off x="10972801" y="0"/>
            <a:ext cx="812800" cy="342900"/>
          </a:xfrm>
        </p:spPr>
        <p:txBody>
          <a:bodyPr/>
          <a:lstStyle/>
          <a:p>
            <a:fld id="{0F43F4AF-7D06-4FEB-900F-7B33DEC9A355}" type="slidenum">
              <a:rPr lang="ru-RU" sz="2800" b="1" smtClean="0">
                <a:solidFill>
                  <a:srgbClr val="FF0000"/>
                </a:solidFill>
              </a:rPr>
              <a:pPr/>
              <a:t>5</a:t>
            </a:fld>
            <a:endParaRPr lang="ru-RU" sz="2800" b="1" dirty="0">
              <a:solidFill>
                <a:srgbClr val="FF0000"/>
              </a:solidFill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870858" y="740934"/>
            <a:ext cx="1108891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C00000"/>
                </a:solidFill>
              </a:rPr>
              <a:t>Приказ (распоряжение) </a:t>
            </a:r>
            <a:r>
              <a:rPr lang="ru-RU" sz="2800" b="1" dirty="0">
                <a:solidFill>
                  <a:srgbClr val="C00000"/>
                </a:solidFill>
              </a:rPr>
              <a:t>«О мерах по предупреждению </a:t>
            </a:r>
            <a:endParaRPr lang="ru-RU" sz="2800" b="1" dirty="0" smtClean="0">
              <a:solidFill>
                <a:srgbClr val="C00000"/>
              </a:solidFill>
            </a:endParaRPr>
          </a:p>
          <a:p>
            <a:pPr algn="ctr"/>
            <a:r>
              <a:rPr lang="ru-RU" sz="2800" b="1" dirty="0">
                <a:solidFill>
                  <a:srgbClr val="C00000"/>
                </a:solidFill>
              </a:rPr>
              <a:t>к</a:t>
            </a:r>
            <a:r>
              <a:rPr lang="ru-RU" sz="2800" b="1" dirty="0" smtClean="0">
                <a:solidFill>
                  <a:srgbClr val="C00000"/>
                </a:solidFill>
              </a:rPr>
              <a:t>оррупции в </a:t>
            </a:r>
            <a:r>
              <a:rPr lang="ru-RU" sz="2800" b="1" dirty="0">
                <a:solidFill>
                  <a:srgbClr val="C00000"/>
                </a:solidFill>
              </a:rPr>
              <a:t>учреждении(организации</a:t>
            </a:r>
            <a:r>
              <a:rPr lang="ru-RU" sz="2800" b="1" dirty="0" smtClean="0">
                <a:solidFill>
                  <a:srgbClr val="C00000"/>
                </a:solidFill>
              </a:rPr>
              <a:t>)»</a:t>
            </a:r>
            <a:endParaRPr lang="ru-RU" sz="2800" b="1" dirty="0">
              <a:solidFill>
                <a:srgbClr val="C00000"/>
              </a:solidFill>
            </a:endParaRPr>
          </a:p>
        </p:txBody>
      </p:sp>
      <p:sp>
        <p:nvSpPr>
          <p:cNvPr id="40" name="Прямоугольник 39"/>
          <p:cNvSpPr/>
          <p:nvPr/>
        </p:nvSpPr>
        <p:spPr>
          <a:xfrm>
            <a:off x="1770294" y="3581400"/>
            <a:ext cx="10154919" cy="104941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ru-RU" sz="2200" b="1" dirty="0" smtClean="0">
              <a:solidFill>
                <a:srgbClr val="0070C0"/>
              </a:solidFill>
            </a:endParaRPr>
          </a:p>
          <a:p>
            <a:pPr algn="just"/>
            <a:r>
              <a:rPr lang="ru-RU" sz="2600" b="1" dirty="0" smtClean="0">
                <a:solidFill>
                  <a:srgbClr val="0070C0"/>
                </a:solidFill>
              </a:rPr>
              <a:t>Положение </a:t>
            </a:r>
            <a:r>
              <a:rPr lang="ru-RU" sz="2600" b="1" dirty="0">
                <a:solidFill>
                  <a:srgbClr val="0070C0"/>
                </a:solidFill>
              </a:rPr>
              <a:t>о </a:t>
            </a:r>
            <a:r>
              <a:rPr lang="ru-RU" sz="2600" b="1" dirty="0" smtClean="0">
                <a:solidFill>
                  <a:srgbClr val="0070C0"/>
                </a:solidFill>
              </a:rPr>
              <a:t>комиссии </a:t>
            </a:r>
            <a:r>
              <a:rPr lang="ru-RU" sz="2600" b="1" dirty="0">
                <a:solidFill>
                  <a:srgbClr val="0070C0"/>
                </a:solidFill>
              </a:rPr>
              <a:t>по соблюдению требований к служебному поведению работников и урегулированию конфликта интересов  </a:t>
            </a:r>
            <a:r>
              <a:rPr lang="ru-RU" sz="2600" b="1" dirty="0" smtClean="0">
                <a:solidFill>
                  <a:srgbClr val="0070C0"/>
                </a:solidFill>
              </a:rPr>
              <a:t>(приложение № 6).</a:t>
            </a:r>
          </a:p>
          <a:p>
            <a:pPr algn="just"/>
            <a:endParaRPr lang="ru-RU" sz="2200" b="1" dirty="0">
              <a:solidFill>
                <a:srgbClr val="0070C0"/>
              </a:solidFill>
            </a:endParaRPr>
          </a:p>
        </p:txBody>
      </p:sp>
      <p:sp>
        <p:nvSpPr>
          <p:cNvPr id="41" name="Прямоугольник 40"/>
          <p:cNvSpPr/>
          <p:nvPr/>
        </p:nvSpPr>
        <p:spPr>
          <a:xfrm>
            <a:off x="1757593" y="4849906"/>
            <a:ext cx="10116818" cy="7984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ru-RU" sz="2000" b="1" dirty="0" smtClean="0">
              <a:solidFill>
                <a:srgbClr val="0070C0"/>
              </a:solidFill>
            </a:endParaRPr>
          </a:p>
          <a:p>
            <a:pPr algn="just"/>
            <a:endParaRPr lang="ru-RU" sz="2600" b="1" dirty="0" smtClean="0">
              <a:solidFill>
                <a:srgbClr val="0070C0"/>
              </a:solidFill>
            </a:endParaRPr>
          </a:p>
          <a:p>
            <a:pPr algn="just"/>
            <a:r>
              <a:rPr lang="ru-RU" sz="2400" b="1" dirty="0" smtClean="0">
                <a:solidFill>
                  <a:srgbClr val="0070C0"/>
                </a:solidFill>
              </a:rPr>
              <a:t>Исключен</a:t>
            </a:r>
            <a:r>
              <a:rPr lang="ru-RU" sz="2400" b="1" dirty="0" smtClean="0">
                <a:solidFill>
                  <a:srgbClr val="0070C0"/>
                </a:solidFill>
              </a:rPr>
              <a:t>.</a:t>
            </a:r>
            <a:endParaRPr lang="ru-RU" sz="2400" b="1" dirty="0" smtClean="0">
              <a:solidFill>
                <a:srgbClr val="0070C0"/>
              </a:solidFill>
            </a:endParaRPr>
          </a:p>
        </p:txBody>
      </p:sp>
      <p:cxnSp>
        <p:nvCxnSpPr>
          <p:cNvPr id="45" name="Прямая соединительная линия 44"/>
          <p:cNvCxnSpPr/>
          <p:nvPr/>
        </p:nvCxnSpPr>
        <p:spPr>
          <a:xfrm>
            <a:off x="382499" y="4990092"/>
            <a:ext cx="11530013" cy="0"/>
          </a:xfrm>
          <a:prstGeom prst="line">
            <a:avLst/>
          </a:prstGeom>
          <a:ln w="1270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477070" y="3640481"/>
            <a:ext cx="1143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800" dirty="0">
                <a:solidFill>
                  <a:srgbClr val="C00000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7</a:t>
            </a:r>
            <a:r>
              <a:rPr lang="ru-RU" sz="4800" dirty="0" smtClean="0">
                <a:solidFill>
                  <a:srgbClr val="C00000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.</a:t>
            </a:r>
            <a:endParaRPr lang="ru-RU" sz="4800" dirty="0">
              <a:solidFill>
                <a:srgbClr val="C00000"/>
              </a:solidFill>
              <a:latin typeface="Arial Black" panose="020B0A04020102020204" pitchFamily="34" charset="0"/>
              <a:cs typeface="Aharoni" panose="02010803020104030203" pitchFamily="2" charset="-79"/>
            </a:endParaRPr>
          </a:p>
        </p:txBody>
      </p:sp>
      <p:sp>
        <p:nvSpPr>
          <p:cNvPr id="23" name="Прямоугольник 22">
            <a:extLst>
              <a:ext uri="{FF2B5EF4-FFF2-40B4-BE49-F238E27FC236}">
                <a16:creationId xmlns="" xmlns:a16="http://schemas.microsoft.com/office/drawing/2014/main" id="{43F7F114-DAA9-433B-BA0E-74CBA7D94709}"/>
              </a:ext>
            </a:extLst>
          </p:cNvPr>
          <p:cNvSpPr/>
          <p:nvPr/>
        </p:nvSpPr>
        <p:spPr>
          <a:xfrm>
            <a:off x="1782994" y="2344356"/>
            <a:ext cx="10154919" cy="54934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2600" b="1" dirty="0" smtClean="0">
                <a:solidFill>
                  <a:srgbClr val="0070C0"/>
                </a:solidFill>
              </a:rPr>
              <a:t>Создание комиссии по </a:t>
            </a:r>
            <a:r>
              <a:rPr lang="ru-RU" sz="2600" b="1" dirty="0">
                <a:solidFill>
                  <a:srgbClr val="0070C0"/>
                </a:solidFill>
              </a:rPr>
              <a:t>соблюдению требований к служебному поведению работников и урегулированию конфликта </a:t>
            </a:r>
            <a:r>
              <a:rPr lang="ru-RU" sz="2600" b="1" dirty="0" smtClean="0">
                <a:solidFill>
                  <a:srgbClr val="0070C0"/>
                </a:solidFill>
              </a:rPr>
              <a:t>интересов и утверждение ее состава (приложение № 5).</a:t>
            </a:r>
          </a:p>
          <a:p>
            <a:pPr algn="just"/>
            <a:endParaRPr lang="ru-RU" b="1" dirty="0">
              <a:solidFill>
                <a:srgbClr val="0070C0"/>
              </a:solidFill>
            </a:endParaRPr>
          </a:p>
        </p:txBody>
      </p:sp>
      <p:cxnSp>
        <p:nvCxnSpPr>
          <p:cNvPr id="24" name="Прямая соединительная линия 23">
            <a:extLst>
              <a:ext uri="{FF2B5EF4-FFF2-40B4-BE49-F238E27FC236}">
                <a16:creationId xmlns="" xmlns:a16="http://schemas.microsoft.com/office/drawing/2014/main" id="{E01232F9-47A3-4822-B011-CB54723B5C18}"/>
              </a:ext>
            </a:extLst>
          </p:cNvPr>
          <p:cNvCxnSpPr/>
          <p:nvPr/>
        </p:nvCxnSpPr>
        <p:spPr>
          <a:xfrm>
            <a:off x="446000" y="3280480"/>
            <a:ext cx="11530013" cy="0"/>
          </a:xfrm>
          <a:prstGeom prst="line">
            <a:avLst/>
          </a:prstGeom>
          <a:ln w="1270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>
            <a:extLst>
              <a:ext uri="{FF2B5EF4-FFF2-40B4-BE49-F238E27FC236}">
                <a16:creationId xmlns="" xmlns:a16="http://schemas.microsoft.com/office/drawing/2014/main" id="{C0DC83BC-9CCD-49B2-901D-09ECE185C809}"/>
              </a:ext>
            </a:extLst>
          </p:cNvPr>
          <p:cNvSpPr txBox="1"/>
          <p:nvPr/>
        </p:nvSpPr>
        <p:spPr>
          <a:xfrm>
            <a:off x="451670" y="2043066"/>
            <a:ext cx="1143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800" dirty="0">
                <a:solidFill>
                  <a:srgbClr val="C00000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6</a:t>
            </a:r>
            <a:r>
              <a:rPr lang="ru-RU" sz="4800" dirty="0" smtClean="0">
                <a:solidFill>
                  <a:srgbClr val="C00000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.</a:t>
            </a:r>
            <a:endParaRPr lang="ru-RU" sz="4800" dirty="0">
              <a:solidFill>
                <a:srgbClr val="C00000"/>
              </a:solidFill>
              <a:latin typeface="Arial Black" panose="020B0A04020102020204" pitchFamily="34" charset="0"/>
              <a:cs typeface="Aharoni" panose="02010803020104030203" pitchFamily="2" charset="-79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475818" y="5088235"/>
            <a:ext cx="800219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ru-RU" sz="4800" dirty="0" smtClean="0">
                <a:solidFill>
                  <a:srgbClr val="C00000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8</a:t>
            </a:r>
            <a:r>
              <a:rPr lang="ru-RU" sz="4800" dirty="0" smtClean="0">
                <a:solidFill>
                  <a:srgbClr val="C00000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.</a:t>
            </a:r>
            <a:endParaRPr lang="ru-RU" sz="4800" dirty="0">
              <a:solidFill>
                <a:srgbClr val="C00000"/>
              </a:solidFill>
              <a:latin typeface="Arial Black" panose="020B0A04020102020204" pitchFamily="34" charset="0"/>
              <a:cs typeface="Aharoni" panose="02010803020104030203" pitchFamily="2" charset="-79"/>
            </a:endParaRPr>
          </a:p>
        </p:txBody>
      </p:sp>
      <p:cxnSp>
        <p:nvCxnSpPr>
          <p:cNvPr id="18" name="Прямая соединительная линия 17"/>
          <p:cNvCxnSpPr/>
          <p:nvPr/>
        </p:nvCxnSpPr>
        <p:spPr>
          <a:xfrm>
            <a:off x="382499" y="6272792"/>
            <a:ext cx="11530013" cy="0"/>
          </a:xfrm>
          <a:prstGeom prst="line">
            <a:avLst/>
          </a:prstGeom>
          <a:ln w="1270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103661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29"/>
          <p:cNvGrpSpPr/>
          <p:nvPr/>
        </p:nvGrpSpPr>
        <p:grpSpPr>
          <a:xfrm>
            <a:off x="0" y="0"/>
            <a:ext cx="12192000" cy="671879"/>
            <a:chOff x="0" y="0"/>
            <a:chExt cx="12192000" cy="671879"/>
          </a:xfrm>
        </p:grpSpPr>
        <p:sp>
          <p:nvSpPr>
            <p:cNvPr id="31" name="Прямоугольник 30"/>
            <p:cNvSpPr/>
            <p:nvPr/>
          </p:nvSpPr>
          <p:spPr>
            <a:xfrm>
              <a:off x="0" y="0"/>
              <a:ext cx="12192000" cy="360000"/>
            </a:xfrm>
            <a:prstGeom prst="rect">
              <a:avLst/>
            </a:prstGeom>
            <a:ln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32" name="Прямоугольник 31"/>
            <p:cNvSpPr/>
            <p:nvPr/>
          </p:nvSpPr>
          <p:spPr>
            <a:xfrm>
              <a:off x="0" y="355600"/>
              <a:ext cx="12192000" cy="108000"/>
            </a:xfrm>
            <a:prstGeom prst="rect">
              <a:avLst/>
            </a:prstGeom>
            <a:ln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33" name="Прямоугольник 32"/>
            <p:cNvSpPr/>
            <p:nvPr/>
          </p:nvSpPr>
          <p:spPr>
            <a:xfrm>
              <a:off x="5765800" y="457200"/>
              <a:ext cx="6426200" cy="108000"/>
            </a:xfrm>
            <a:prstGeom prst="rect">
              <a:avLst/>
            </a:prstGeom>
            <a:ln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34" name="Прямоугольник 33"/>
            <p:cNvSpPr/>
            <p:nvPr/>
          </p:nvSpPr>
          <p:spPr>
            <a:xfrm>
              <a:off x="6792000" y="563879"/>
              <a:ext cx="5400000" cy="108000"/>
            </a:xfrm>
            <a:prstGeom prst="rect">
              <a:avLst/>
            </a:prstGeom>
            <a:ln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</p:grpSp>
      <p:sp>
        <p:nvSpPr>
          <p:cNvPr id="14" name="Номер слайда 13"/>
          <p:cNvSpPr>
            <a:spLocks noGrp="1"/>
          </p:cNvSpPr>
          <p:nvPr>
            <p:ph type="sldNum" sz="quarter" idx="12"/>
          </p:nvPr>
        </p:nvSpPr>
        <p:spPr>
          <a:xfrm>
            <a:off x="10972801" y="0"/>
            <a:ext cx="812800" cy="342900"/>
          </a:xfrm>
        </p:spPr>
        <p:txBody>
          <a:bodyPr/>
          <a:lstStyle/>
          <a:p>
            <a:fld id="{0F43F4AF-7D06-4FEB-900F-7B33DEC9A355}" type="slidenum">
              <a:rPr lang="ru-RU" sz="2800" b="1" smtClean="0">
                <a:solidFill>
                  <a:srgbClr val="FF0000"/>
                </a:solidFill>
              </a:rPr>
              <a:pPr/>
              <a:t>6</a:t>
            </a:fld>
            <a:endParaRPr lang="ru-RU" sz="2800" b="1" dirty="0">
              <a:solidFill>
                <a:srgbClr val="FF0000"/>
              </a:solidFill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870858" y="944134"/>
            <a:ext cx="1108891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C00000"/>
                </a:solidFill>
              </a:rPr>
              <a:t>Приказ (распоряжение) </a:t>
            </a:r>
            <a:r>
              <a:rPr lang="ru-RU" sz="2800" b="1" dirty="0">
                <a:solidFill>
                  <a:srgbClr val="C00000"/>
                </a:solidFill>
              </a:rPr>
              <a:t>«О мерах по предупреждению </a:t>
            </a:r>
            <a:endParaRPr lang="ru-RU" sz="2800" b="1" dirty="0" smtClean="0">
              <a:solidFill>
                <a:srgbClr val="C00000"/>
              </a:solidFill>
            </a:endParaRPr>
          </a:p>
          <a:p>
            <a:pPr algn="ctr"/>
            <a:r>
              <a:rPr lang="ru-RU" sz="2800" b="1" dirty="0">
                <a:solidFill>
                  <a:srgbClr val="C00000"/>
                </a:solidFill>
              </a:rPr>
              <a:t>к</a:t>
            </a:r>
            <a:r>
              <a:rPr lang="ru-RU" sz="2800" b="1" dirty="0" smtClean="0">
                <a:solidFill>
                  <a:srgbClr val="C00000"/>
                </a:solidFill>
              </a:rPr>
              <a:t>оррупции в </a:t>
            </a:r>
            <a:r>
              <a:rPr lang="ru-RU" sz="2800" b="1" dirty="0">
                <a:solidFill>
                  <a:srgbClr val="C00000"/>
                </a:solidFill>
              </a:rPr>
              <a:t>учреждении(организации</a:t>
            </a:r>
            <a:r>
              <a:rPr lang="ru-RU" sz="2800" b="1" dirty="0" smtClean="0">
                <a:solidFill>
                  <a:srgbClr val="C00000"/>
                </a:solidFill>
              </a:rPr>
              <a:t>)»</a:t>
            </a:r>
            <a:endParaRPr lang="ru-RU" sz="2800" b="1" dirty="0">
              <a:solidFill>
                <a:srgbClr val="C00000"/>
              </a:solidFill>
            </a:endParaRPr>
          </a:p>
        </p:txBody>
      </p:sp>
      <p:cxnSp>
        <p:nvCxnSpPr>
          <p:cNvPr id="19" name="Прямая соединительная линия 18"/>
          <p:cNvCxnSpPr/>
          <p:nvPr/>
        </p:nvCxnSpPr>
        <p:spPr>
          <a:xfrm>
            <a:off x="420599" y="3402592"/>
            <a:ext cx="11530013" cy="0"/>
          </a:xfrm>
          <a:prstGeom prst="line">
            <a:avLst/>
          </a:prstGeom>
          <a:ln w="1270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Прямоугольник 20"/>
          <p:cNvSpPr/>
          <p:nvPr/>
        </p:nvSpPr>
        <p:spPr>
          <a:xfrm>
            <a:off x="475818" y="2268835"/>
            <a:ext cx="800219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ru-RU" sz="4800" dirty="0" smtClean="0">
                <a:solidFill>
                  <a:srgbClr val="C00000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9.</a:t>
            </a:r>
            <a:endParaRPr lang="ru-RU" sz="4800" dirty="0">
              <a:solidFill>
                <a:srgbClr val="C00000"/>
              </a:solidFill>
              <a:latin typeface="Arial Black" panose="020B0A04020102020204" pitchFamily="34" charset="0"/>
              <a:cs typeface="Aharoni" panose="02010803020104030203" pitchFamily="2" charset="-79"/>
            </a:endParaRPr>
          </a:p>
        </p:txBody>
      </p:sp>
      <p:sp>
        <p:nvSpPr>
          <p:cNvPr id="27" name="Прямоугольник 26"/>
          <p:cNvSpPr/>
          <p:nvPr/>
        </p:nvSpPr>
        <p:spPr>
          <a:xfrm>
            <a:off x="1782993" y="2348006"/>
            <a:ext cx="10116818" cy="7984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ru-RU" sz="2000" b="1" dirty="0" smtClean="0">
              <a:solidFill>
                <a:srgbClr val="0070C0"/>
              </a:solidFill>
            </a:endParaRPr>
          </a:p>
          <a:p>
            <a:pPr algn="just"/>
            <a:r>
              <a:rPr lang="ru-RU" sz="3200" b="1" dirty="0" smtClean="0">
                <a:solidFill>
                  <a:srgbClr val="0070C0"/>
                </a:solidFill>
              </a:rPr>
              <a:t>Положение </a:t>
            </a:r>
            <a:r>
              <a:rPr lang="ru-RU" sz="3200" b="1" dirty="0">
                <a:solidFill>
                  <a:srgbClr val="0070C0"/>
                </a:solidFill>
              </a:rPr>
              <a:t>об оценке коррупционных </a:t>
            </a:r>
            <a:r>
              <a:rPr lang="ru-RU" sz="3200" b="1" dirty="0" smtClean="0">
                <a:solidFill>
                  <a:srgbClr val="0070C0"/>
                </a:solidFill>
              </a:rPr>
              <a:t>рисков (приложение № 8).</a:t>
            </a:r>
          </a:p>
          <a:p>
            <a:pPr algn="just"/>
            <a:endParaRPr lang="ru-RU" sz="2000" b="1" dirty="0">
              <a:solidFill>
                <a:srgbClr val="0070C0"/>
              </a:solidFill>
            </a:endParaRPr>
          </a:p>
        </p:txBody>
      </p:sp>
      <p:sp>
        <p:nvSpPr>
          <p:cNvPr id="28" name="Прямоугольник 27"/>
          <p:cNvSpPr/>
          <p:nvPr/>
        </p:nvSpPr>
        <p:spPr>
          <a:xfrm>
            <a:off x="285318" y="3686770"/>
            <a:ext cx="1210588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ru-RU" sz="4800" dirty="0" smtClean="0">
                <a:solidFill>
                  <a:srgbClr val="C00000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10.</a:t>
            </a:r>
            <a:endParaRPr lang="ru-RU" sz="4800" dirty="0">
              <a:solidFill>
                <a:srgbClr val="C00000"/>
              </a:solidFill>
              <a:latin typeface="Arial Black" panose="020B0A04020102020204" pitchFamily="34" charset="0"/>
              <a:cs typeface="Aharoni" panose="02010803020104030203" pitchFamily="2" charset="-79"/>
            </a:endParaRPr>
          </a:p>
        </p:txBody>
      </p:sp>
      <p:sp>
        <p:nvSpPr>
          <p:cNvPr id="29" name="Прямоугольник 28"/>
          <p:cNvSpPr/>
          <p:nvPr/>
        </p:nvSpPr>
        <p:spPr>
          <a:xfrm>
            <a:off x="1782993" y="3757706"/>
            <a:ext cx="10116818" cy="7984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ru-RU" sz="2000" b="1" dirty="0" smtClean="0">
              <a:solidFill>
                <a:srgbClr val="0070C0"/>
              </a:solidFill>
            </a:endParaRPr>
          </a:p>
          <a:p>
            <a:pPr algn="just"/>
            <a:r>
              <a:rPr lang="ru-RU" sz="3200" b="1" dirty="0" smtClean="0">
                <a:solidFill>
                  <a:srgbClr val="0070C0"/>
                </a:solidFill>
              </a:rPr>
              <a:t>Форма декларации о конфликте интересов (приложение № 9).</a:t>
            </a:r>
          </a:p>
          <a:p>
            <a:pPr algn="just"/>
            <a:endParaRPr lang="ru-RU" sz="2000" b="1" dirty="0">
              <a:solidFill>
                <a:srgbClr val="0070C0"/>
              </a:solidFill>
            </a:endParaRPr>
          </a:p>
        </p:txBody>
      </p:sp>
      <p:cxnSp>
        <p:nvCxnSpPr>
          <p:cNvPr id="30" name="Прямая соединительная линия 29"/>
          <p:cNvCxnSpPr/>
          <p:nvPr/>
        </p:nvCxnSpPr>
        <p:spPr>
          <a:xfrm>
            <a:off x="420599" y="4926592"/>
            <a:ext cx="11530013" cy="0"/>
          </a:xfrm>
          <a:prstGeom prst="line">
            <a:avLst/>
          </a:prstGeom>
          <a:ln w="1270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Прямоугольник 34"/>
          <p:cNvSpPr/>
          <p:nvPr/>
        </p:nvSpPr>
        <p:spPr>
          <a:xfrm>
            <a:off x="310718" y="5210770"/>
            <a:ext cx="1210588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ru-RU" sz="4800" dirty="0" smtClean="0">
                <a:solidFill>
                  <a:srgbClr val="C00000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11.</a:t>
            </a:r>
            <a:endParaRPr lang="ru-RU" sz="4800" dirty="0">
              <a:solidFill>
                <a:srgbClr val="C00000"/>
              </a:solidFill>
              <a:latin typeface="Arial Black" panose="020B0A04020102020204" pitchFamily="34" charset="0"/>
              <a:cs typeface="Aharoni" panose="02010803020104030203" pitchFamily="2" charset="-79"/>
            </a:endParaRPr>
          </a:p>
        </p:txBody>
      </p:sp>
      <p:sp>
        <p:nvSpPr>
          <p:cNvPr id="36" name="Прямоугольник 35"/>
          <p:cNvSpPr/>
          <p:nvPr/>
        </p:nvSpPr>
        <p:spPr>
          <a:xfrm>
            <a:off x="1782993" y="5103906"/>
            <a:ext cx="10116818" cy="96669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ru-RU" sz="2000" b="1" dirty="0" smtClean="0">
              <a:solidFill>
                <a:srgbClr val="0070C0"/>
              </a:solidFill>
            </a:endParaRPr>
          </a:p>
          <a:p>
            <a:pPr algn="just"/>
            <a:r>
              <a:rPr lang="ru-RU" sz="3200" b="1" dirty="0" smtClean="0">
                <a:solidFill>
                  <a:srgbClr val="0070C0"/>
                </a:solidFill>
              </a:rPr>
              <a:t>Должностное лицо, на которое возлагается контроль за исполнением приказа (распоряжения). </a:t>
            </a:r>
            <a:endParaRPr lang="ru-RU" sz="32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500169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36"/>
          <p:cNvGrpSpPr/>
          <p:nvPr/>
        </p:nvGrpSpPr>
        <p:grpSpPr>
          <a:xfrm>
            <a:off x="0" y="5"/>
            <a:ext cx="12192000" cy="671879"/>
            <a:chOff x="0" y="0"/>
            <a:chExt cx="12192000" cy="671879"/>
          </a:xfrm>
        </p:grpSpPr>
        <p:sp>
          <p:nvSpPr>
            <p:cNvPr id="6" name="Прямоугольник 5"/>
            <p:cNvSpPr/>
            <p:nvPr/>
          </p:nvSpPr>
          <p:spPr>
            <a:xfrm>
              <a:off x="0" y="0"/>
              <a:ext cx="12192000" cy="360000"/>
            </a:xfrm>
            <a:prstGeom prst="rect">
              <a:avLst/>
            </a:prstGeom>
            <a:ln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21" name="Прямоугольник 20"/>
            <p:cNvSpPr/>
            <p:nvPr/>
          </p:nvSpPr>
          <p:spPr>
            <a:xfrm>
              <a:off x="0" y="355600"/>
              <a:ext cx="12192000" cy="108000"/>
            </a:xfrm>
            <a:prstGeom prst="rect">
              <a:avLst/>
            </a:prstGeom>
            <a:ln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22" name="Прямоугольник 21"/>
            <p:cNvSpPr/>
            <p:nvPr/>
          </p:nvSpPr>
          <p:spPr>
            <a:xfrm>
              <a:off x="5765800" y="457200"/>
              <a:ext cx="6426200" cy="108000"/>
            </a:xfrm>
            <a:prstGeom prst="rect">
              <a:avLst/>
            </a:prstGeom>
            <a:ln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23" name="Прямоугольник 22"/>
            <p:cNvSpPr/>
            <p:nvPr/>
          </p:nvSpPr>
          <p:spPr>
            <a:xfrm>
              <a:off x="6792000" y="563879"/>
              <a:ext cx="5400000" cy="108000"/>
            </a:xfrm>
            <a:prstGeom prst="rect">
              <a:avLst/>
            </a:prstGeom>
            <a:ln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</p:grpSp>
      <p:sp>
        <p:nvSpPr>
          <p:cNvPr id="14" name="Номер слайда 13"/>
          <p:cNvSpPr>
            <a:spLocks noGrp="1"/>
          </p:cNvSpPr>
          <p:nvPr>
            <p:ph type="sldNum" sz="quarter" idx="12"/>
          </p:nvPr>
        </p:nvSpPr>
        <p:spPr>
          <a:xfrm>
            <a:off x="10638972" y="-43130"/>
            <a:ext cx="1146629" cy="406400"/>
          </a:xfrm>
        </p:spPr>
        <p:txBody>
          <a:bodyPr/>
          <a:lstStyle/>
          <a:p>
            <a:fld id="{0F43F4AF-7D06-4FEB-900F-7B33DEC9A355}" type="slidenum">
              <a:rPr lang="ru-RU" sz="2800" b="1" smtClean="0">
                <a:solidFill>
                  <a:srgbClr val="FF0000"/>
                </a:solidFill>
              </a:rPr>
              <a:pPr/>
              <a:t>7</a:t>
            </a:fld>
            <a:endParaRPr lang="ru-RU" sz="2800" b="1" dirty="0">
              <a:solidFill>
                <a:srgbClr val="FF0000"/>
              </a:solidFill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774000" y="669775"/>
            <a:ext cx="11088915" cy="830981"/>
          </a:xfrm>
          <a:prstGeom prst="rect">
            <a:avLst/>
          </a:prstGeom>
          <a:noFill/>
        </p:spPr>
        <p:txBody>
          <a:bodyPr wrap="square" lIns="91428" tIns="45712" rIns="91428" bIns="45712" rtlCol="0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C00000"/>
                </a:solidFill>
              </a:rPr>
              <a:t>Обязанности </a:t>
            </a:r>
            <a:r>
              <a:rPr lang="ru-RU" sz="2400" b="1" dirty="0">
                <a:solidFill>
                  <a:srgbClr val="C00000"/>
                </a:solidFill>
              </a:rPr>
              <a:t>должностного лица, ответственного за профилактику коррупционных и иных </a:t>
            </a:r>
            <a:r>
              <a:rPr lang="ru-RU" sz="2400" b="1" dirty="0" smtClean="0">
                <a:solidFill>
                  <a:srgbClr val="C00000"/>
                </a:solidFill>
              </a:rPr>
              <a:t>правонарушений:</a:t>
            </a:r>
            <a:endParaRPr lang="ru-RU" sz="2400" b="1" dirty="0">
              <a:solidFill>
                <a:srgbClr val="C00000"/>
              </a:solidFill>
            </a:endParaRPr>
          </a:p>
        </p:txBody>
      </p:sp>
      <p:sp>
        <p:nvSpPr>
          <p:cNvPr id="16" name="Прямоугольник 15">
            <a:extLst>
              <a:ext uri="{FF2B5EF4-FFF2-40B4-BE49-F238E27FC236}">
                <a16:creationId xmlns:a16="http://schemas.microsoft.com/office/drawing/2014/main" xmlns="" id="{C0FDF76A-FF2A-47F2-8DC4-93E7642C63FE}"/>
              </a:ext>
            </a:extLst>
          </p:cNvPr>
          <p:cNvSpPr/>
          <p:nvPr/>
        </p:nvSpPr>
        <p:spPr>
          <a:xfrm>
            <a:off x="558800" y="1627756"/>
            <a:ext cx="11480800" cy="5103244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1800" b="1" dirty="0">
                <a:solidFill>
                  <a:schemeClr val="accent5"/>
                </a:solidFill>
              </a:rPr>
              <a:t>  </a:t>
            </a:r>
            <a:r>
              <a:rPr lang="ru-RU" sz="1800" b="1" dirty="0" smtClean="0">
                <a:solidFill>
                  <a:schemeClr val="accent5"/>
                </a:solidFill>
              </a:rPr>
              <a:t>    разработка </a:t>
            </a:r>
            <a:r>
              <a:rPr lang="ru-RU" sz="1800" b="1" dirty="0">
                <a:solidFill>
                  <a:schemeClr val="accent5"/>
                </a:solidFill>
              </a:rPr>
              <a:t>проектов локальных нормативных </a:t>
            </a:r>
            <a:r>
              <a:rPr lang="ru-RU" sz="1800" b="1" dirty="0" smtClean="0">
                <a:solidFill>
                  <a:schemeClr val="accent5"/>
                </a:solidFill>
              </a:rPr>
              <a:t>актов по </a:t>
            </a:r>
            <a:r>
              <a:rPr lang="ru-RU" sz="1800" b="1" dirty="0">
                <a:solidFill>
                  <a:schemeClr val="accent5"/>
                </a:solidFill>
              </a:rPr>
              <a:t>предупреждению коррупции;</a:t>
            </a:r>
          </a:p>
          <a:p>
            <a:pPr algn="just"/>
            <a:r>
              <a:rPr lang="ru-RU" sz="1800" b="1" dirty="0" smtClean="0">
                <a:solidFill>
                  <a:schemeClr val="accent5"/>
                </a:solidFill>
              </a:rPr>
              <a:t>     обеспечение </a:t>
            </a:r>
            <a:r>
              <a:rPr lang="ru-RU" sz="1800" b="1" dirty="0">
                <a:solidFill>
                  <a:schemeClr val="accent5"/>
                </a:solidFill>
              </a:rPr>
              <a:t>соблюдения работниками </a:t>
            </a:r>
            <a:r>
              <a:rPr lang="ru-RU" sz="1800" b="1" dirty="0" smtClean="0">
                <a:solidFill>
                  <a:schemeClr val="accent5"/>
                </a:solidFill>
              </a:rPr>
              <a:t>учреждения </a:t>
            </a:r>
            <a:r>
              <a:rPr lang="ru-RU" sz="1800" b="1" dirty="0">
                <a:solidFill>
                  <a:schemeClr val="accent5"/>
                </a:solidFill>
              </a:rPr>
              <a:t>ограничений и запретов, требований о предотвращении или урегулировании конфликта интересов, исполнения ими обязанностей, установленных законодательством о противодействии коррупции;</a:t>
            </a:r>
          </a:p>
          <a:p>
            <a:pPr algn="just"/>
            <a:r>
              <a:rPr lang="ru-RU" sz="1800" b="1" dirty="0" smtClean="0">
                <a:solidFill>
                  <a:schemeClr val="accent5"/>
                </a:solidFill>
              </a:rPr>
              <a:t>     принятие </a:t>
            </a:r>
            <a:r>
              <a:rPr lang="ru-RU" sz="1800" b="1" dirty="0">
                <a:solidFill>
                  <a:schemeClr val="accent5"/>
                </a:solidFill>
              </a:rPr>
              <a:t>мер по выявлению и устранению причин и условий, способствующих возникновению конфликта интересов;</a:t>
            </a:r>
          </a:p>
          <a:p>
            <a:pPr algn="just"/>
            <a:r>
              <a:rPr lang="ru-RU" sz="1800" b="1" dirty="0" smtClean="0">
                <a:solidFill>
                  <a:schemeClr val="accent5"/>
                </a:solidFill>
              </a:rPr>
              <a:t>     обеспечение </a:t>
            </a:r>
            <a:r>
              <a:rPr lang="ru-RU" sz="1800" b="1" dirty="0">
                <a:solidFill>
                  <a:schemeClr val="accent5"/>
                </a:solidFill>
              </a:rPr>
              <a:t>деятельности </a:t>
            </a:r>
            <a:r>
              <a:rPr lang="ru-RU" sz="1800" b="1" dirty="0" smtClean="0">
                <a:solidFill>
                  <a:schemeClr val="accent5"/>
                </a:solidFill>
              </a:rPr>
              <a:t>комиссии по </a:t>
            </a:r>
            <a:r>
              <a:rPr lang="ru-RU" sz="1800" b="1" dirty="0">
                <a:solidFill>
                  <a:schemeClr val="accent5"/>
                </a:solidFill>
              </a:rPr>
              <a:t>соблюдению требований к служебному поведению работников и урегулированию конфликта интересов;</a:t>
            </a:r>
          </a:p>
          <a:p>
            <a:pPr algn="just"/>
            <a:r>
              <a:rPr lang="ru-RU" sz="1800" b="1" dirty="0" smtClean="0">
                <a:solidFill>
                  <a:schemeClr val="accent5"/>
                </a:solidFill>
              </a:rPr>
              <a:t>     прием</a:t>
            </a:r>
            <a:r>
              <a:rPr lang="ru-RU" sz="1800" b="1" dirty="0">
                <a:solidFill>
                  <a:schemeClr val="accent5"/>
                </a:solidFill>
              </a:rPr>
              <a:t>, регистрация и организация проверки сообщений о фактах обращения в целях склонения работников </a:t>
            </a:r>
            <a:r>
              <a:rPr lang="ru-RU" sz="1800" b="1" dirty="0" smtClean="0">
                <a:solidFill>
                  <a:schemeClr val="accent5"/>
                </a:solidFill>
              </a:rPr>
              <a:t>к </a:t>
            </a:r>
            <a:r>
              <a:rPr lang="ru-RU" sz="1800" b="1" dirty="0">
                <a:solidFill>
                  <a:schemeClr val="accent5"/>
                </a:solidFill>
              </a:rPr>
              <a:t>совершению коррупционных </a:t>
            </a:r>
            <a:r>
              <a:rPr lang="ru-RU" sz="1800" b="1" dirty="0" smtClean="0">
                <a:solidFill>
                  <a:schemeClr val="accent5"/>
                </a:solidFill>
              </a:rPr>
              <a:t>правонарушений;</a:t>
            </a:r>
            <a:endParaRPr lang="ru-RU" sz="1800" b="1" dirty="0">
              <a:solidFill>
                <a:schemeClr val="accent5"/>
              </a:solidFill>
            </a:endParaRPr>
          </a:p>
          <a:p>
            <a:pPr algn="just"/>
            <a:r>
              <a:rPr lang="ru-RU" sz="1800" b="1" dirty="0" smtClean="0">
                <a:solidFill>
                  <a:schemeClr val="accent5"/>
                </a:solidFill>
              </a:rPr>
              <a:t>     организация </a:t>
            </a:r>
            <a:r>
              <a:rPr lang="ru-RU" sz="1800" b="1" dirty="0">
                <a:solidFill>
                  <a:schemeClr val="accent5"/>
                </a:solidFill>
              </a:rPr>
              <a:t>и проведение обучающих мероприятий по вопросам предупреждения </a:t>
            </a:r>
            <a:r>
              <a:rPr lang="ru-RU" sz="1800" b="1" dirty="0" smtClean="0">
                <a:solidFill>
                  <a:schemeClr val="accent5"/>
                </a:solidFill>
              </a:rPr>
              <a:t>коррупции;</a:t>
            </a:r>
            <a:endParaRPr lang="ru-RU" sz="1800" b="1" dirty="0">
              <a:solidFill>
                <a:schemeClr val="accent5"/>
              </a:solidFill>
            </a:endParaRPr>
          </a:p>
          <a:p>
            <a:pPr algn="just"/>
            <a:r>
              <a:rPr lang="ru-RU" sz="1800" b="1" dirty="0" smtClean="0">
                <a:solidFill>
                  <a:schemeClr val="accent5"/>
                </a:solidFill>
              </a:rPr>
              <a:t>     организация </a:t>
            </a:r>
            <a:r>
              <a:rPr lang="ru-RU" sz="1800" b="1" dirty="0">
                <a:solidFill>
                  <a:schemeClr val="accent5"/>
                </a:solidFill>
              </a:rPr>
              <a:t>и проведение оценки коррупционных рисков; </a:t>
            </a:r>
          </a:p>
          <a:p>
            <a:pPr algn="just"/>
            <a:r>
              <a:rPr lang="ru-RU" sz="1800" b="1" dirty="0" smtClean="0">
                <a:solidFill>
                  <a:schemeClr val="accent5"/>
                </a:solidFill>
              </a:rPr>
              <a:t>     организация </a:t>
            </a:r>
            <a:r>
              <a:rPr lang="ru-RU" sz="1800" b="1" dirty="0">
                <a:solidFill>
                  <a:schemeClr val="accent5"/>
                </a:solidFill>
              </a:rPr>
              <a:t>заполнения и рассмотрение (проверка) деклараций о конфликте интересов; </a:t>
            </a:r>
          </a:p>
          <a:p>
            <a:pPr algn="just"/>
            <a:r>
              <a:rPr lang="ru-RU" sz="1800" b="1" dirty="0" smtClean="0">
                <a:solidFill>
                  <a:schemeClr val="accent5"/>
                </a:solidFill>
              </a:rPr>
              <a:t>     подготовка </a:t>
            </a:r>
            <a:r>
              <a:rPr lang="ru-RU" sz="1800" b="1" dirty="0">
                <a:solidFill>
                  <a:schemeClr val="accent5"/>
                </a:solidFill>
              </a:rPr>
              <a:t>планов и отчетов по реализации мероприятий в сфере противодействия коррупции; </a:t>
            </a:r>
          </a:p>
          <a:p>
            <a:pPr algn="just"/>
            <a:r>
              <a:rPr lang="ru-RU" sz="1800" b="1" dirty="0" smtClean="0">
                <a:solidFill>
                  <a:schemeClr val="accent5"/>
                </a:solidFill>
              </a:rPr>
              <a:t>     проведение </a:t>
            </a:r>
            <a:r>
              <a:rPr lang="ru-RU" sz="1800" b="1" dirty="0">
                <a:solidFill>
                  <a:schemeClr val="accent5"/>
                </a:solidFill>
              </a:rPr>
              <a:t>совещаний, направленных на выявление и минимизацию коррупционных рисков при осуществлении закупок; </a:t>
            </a:r>
          </a:p>
          <a:p>
            <a:pPr algn="just"/>
            <a:r>
              <a:rPr lang="ru-RU" sz="1800" b="1" dirty="0" smtClean="0">
                <a:solidFill>
                  <a:schemeClr val="accent5"/>
                </a:solidFill>
              </a:rPr>
              <a:t>     формирование </a:t>
            </a:r>
            <a:r>
              <a:rPr lang="ru-RU" sz="1800" b="1" dirty="0">
                <a:solidFill>
                  <a:schemeClr val="accent5"/>
                </a:solidFill>
              </a:rPr>
              <a:t>профилей работников, участвующих в закупочной деятельности, и участников закупок</a:t>
            </a:r>
            <a:r>
              <a:rPr lang="ru-RU" sz="1800" b="1" dirty="0" smtClean="0">
                <a:solidFill>
                  <a:schemeClr val="accent5"/>
                </a:solidFill>
              </a:rPr>
              <a:t>;</a:t>
            </a:r>
          </a:p>
          <a:p>
            <a:pPr algn="just"/>
            <a:r>
              <a:rPr lang="ru-RU" sz="1800" b="1" dirty="0" smtClean="0">
                <a:solidFill>
                  <a:schemeClr val="accent5"/>
                </a:solidFill>
              </a:rPr>
              <a:t>     другие обязанности.</a:t>
            </a:r>
            <a:endParaRPr lang="ru-RU" sz="1800" b="1" dirty="0">
              <a:solidFill>
                <a:schemeClr val="accent5"/>
              </a:solidFill>
            </a:endParaRPr>
          </a:p>
          <a:p>
            <a:pPr algn="just"/>
            <a:endParaRPr lang="ru-RU" sz="1400" b="1" dirty="0">
              <a:solidFill>
                <a:schemeClr val="accent5"/>
              </a:solidFill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414912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36"/>
          <p:cNvGrpSpPr/>
          <p:nvPr/>
        </p:nvGrpSpPr>
        <p:grpSpPr>
          <a:xfrm>
            <a:off x="0" y="5"/>
            <a:ext cx="12192000" cy="671879"/>
            <a:chOff x="0" y="0"/>
            <a:chExt cx="12192000" cy="671879"/>
          </a:xfrm>
        </p:grpSpPr>
        <p:sp>
          <p:nvSpPr>
            <p:cNvPr id="6" name="Прямоугольник 5"/>
            <p:cNvSpPr/>
            <p:nvPr/>
          </p:nvSpPr>
          <p:spPr>
            <a:xfrm>
              <a:off x="0" y="0"/>
              <a:ext cx="12192000" cy="360000"/>
            </a:xfrm>
            <a:prstGeom prst="rect">
              <a:avLst/>
            </a:prstGeom>
            <a:ln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21" name="Прямоугольник 20"/>
            <p:cNvSpPr/>
            <p:nvPr/>
          </p:nvSpPr>
          <p:spPr>
            <a:xfrm>
              <a:off x="0" y="355600"/>
              <a:ext cx="12192000" cy="108000"/>
            </a:xfrm>
            <a:prstGeom prst="rect">
              <a:avLst/>
            </a:prstGeom>
            <a:ln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22" name="Прямоугольник 21"/>
            <p:cNvSpPr/>
            <p:nvPr/>
          </p:nvSpPr>
          <p:spPr>
            <a:xfrm>
              <a:off x="5765800" y="457200"/>
              <a:ext cx="6426200" cy="108000"/>
            </a:xfrm>
            <a:prstGeom prst="rect">
              <a:avLst/>
            </a:prstGeom>
            <a:ln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23" name="Прямоугольник 22"/>
            <p:cNvSpPr/>
            <p:nvPr/>
          </p:nvSpPr>
          <p:spPr>
            <a:xfrm>
              <a:off x="6792000" y="563879"/>
              <a:ext cx="5400000" cy="108000"/>
            </a:xfrm>
            <a:prstGeom prst="rect">
              <a:avLst/>
            </a:prstGeom>
            <a:ln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</p:grpSp>
      <p:sp>
        <p:nvSpPr>
          <p:cNvPr id="14" name="Номер слайда 13"/>
          <p:cNvSpPr>
            <a:spLocks noGrp="1"/>
          </p:cNvSpPr>
          <p:nvPr>
            <p:ph type="sldNum" sz="quarter" idx="12"/>
          </p:nvPr>
        </p:nvSpPr>
        <p:spPr>
          <a:xfrm>
            <a:off x="10638972" y="-43130"/>
            <a:ext cx="1146629" cy="406400"/>
          </a:xfrm>
        </p:spPr>
        <p:txBody>
          <a:bodyPr/>
          <a:lstStyle/>
          <a:p>
            <a:fld id="{0F43F4AF-7D06-4FEB-900F-7B33DEC9A355}" type="slidenum">
              <a:rPr lang="ru-RU" sz="2800" b="1" smtClean="0">
                <a:solidFill>
                  <a:srgbClr val="FF0000"/>
                </a:solidFill>
              </a:rPr>
              <a:pPr/>
              <a:t>8</a:t>
            </a:fld>
            <a:endParaRPr lang="ru-RU" sz="2800" b="1" dirty="0">
              <a:solidFill>
                <a:srgbClr val="FF0000"/>
              </a:solidFill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774000" y="707875"/>
            <a:ext cx="11088915" cy="830981"/>
          </a:xfrm>
          <a:prstGeom prst="rect">
            <a:avLst/>
          </a:prstGeom>
          <a:noFill/>
        </p:spPr>
        <p:txBody>
          <a:bodyPr wrap="square" lIns="91428" tIns="45712" rIns="91428" bIns="45712" rtlCol="0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C00000"/>
                </a:solidFill>
              </a:rPr>
              <a:t>В связи с утверждением Антикоррупционной политики необходимо провести следующие мероприятия, указанные в Антикоррупционной политике:</a:t>
            </a:r>
            <a:endParaRPr lang="ru-RU" sz="2400" b="1" dirty="0">
              <a:solidFill>
                <a:srgbClr val="C00000"/>
              </a:solidFill>
            </a:endParaRPr>
          </a:p>
        </p:txBody>
      </p:sp>
      <p:sp>
        <p:nvSpPr>
          <p:cNvPr id="16" name="Прямоугольник 15">
            <a:extLst>
              <a:ext uri="{FF2B5EF4-FFF2-40B4-BE49-F238E27FC236}">
                <a16:creationId xmlns:a16="http://schemas.microsoft.com/office/drawing/2014/main" xmlns="" id="{C0FDF76A-FF2A-47F2-8DC4-93E7642C63FE}"/>
              </a:ext>
            </a:extLst>
          </p:cNvPr>
          <p:cNvSpPr/>
          <p:nvPr/>
        </p:nvSpPr>
        <p:spPr>
          <a:xfrm>
            <a:off x="1286289" y="2019300"/>
            <a:ext cx="10499312" cy="863600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2000" b="1" dirty="0" smtClean="0">
                <a:solidFill>
                  <a:schemeClr val="accent5"/>
                </a:solidFill>
              </a:rPr>
              <a:t>Введение </a:t>
            </a:r>
            <a:r>
              <a:rPr lang="ru-RU" sz="2000" b="1" dirty="0">
                <a:solidFill>
                  <a:schemeClr val="accent5"/>
                </a:solidFill>
              </a:rPr>
              <a:t>в договоры (контракты), связанные с хозяйственной деятельностью </a:t>
            </a:r>
            <a:r>
              <a:rPr lang="ru-RU" sz="2000" b="1" dirty="0" smtClean="0">
                <a:solidFill>
                  <a:schemeClr val="accent5"/>
                </a:solidFill>
              </a:rPr>
              <a:t>учреждения (организации), </a:t>
            </a:r>
            <a:r>
              <a:rPr lang="ru-RU" sz="2000" b="1" dirty="0">
                <a:solidFill>
                  <a:schemeClr val="accent5"/>
                </a:solidFill>
              </a:rPr>
              <a:t>положений о соблюдении антикоррупционных стандартов (антикоррупционной </a:t>
            </a:r>
            <a:r>
              <a:rPr lang="ru-RU" sz="2000" b="1" dirty="0" smtClean="0">
                <a:solidFill>
                  <a:schemeClr val="accent5"/>
                </a:solidFill>
              </a:rPr>
              <a:t>оговорки)</a:t>
            </a:r>
            <a:endParaRPr lang="ru-RU" sz="2000" b="1" dirty="0">
              <a:solidFill>
                <a:schemeClr val="accent5"/>
              </a:solidFill>
              <a:cs typeface="Times New Roman" pitchFamily="18" charset="0"/>
            </a:endParaRPr>
          </a:p>
        </p:txBody>
      </p:sp>
      <p:sp>
        <p:nvSpPr>
          <p:cNvPr id="17" name="Стрелка вправо 77">
            <a:extLst>
              <a:ext uri="{FF2B5EF4-FFF2-40B4-BE49-F238E27FC236}">
                <a16:creationId xmlns:a16="http://schemas.microsoft.com/office/drawing/2014/main" xmlns="" id="{FF0D650E-76E3-4D1E-AF45-C9FFEA49DD3F}"/>
              </a:ext>
            </a:extLst>
          </p:cNvPr>
          <p:cNvSpPr/>
          <p:nvPr/>
        </p:nvSpPr>
        <p:spPr>
          <a:xfrm>
            <a:off x="545400" y="2266123"/>
            <a:ext cx="438150" cy="286921"/>
          </a:xfrm>
          <a:prstGeom prst="right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8" name="Прямоугольник 17">
            <a:extLst>
              <a:ext uri="{FF2B5EF4-FFF2-40B4-BE49-F238E27FC236}">
                <a16:creationId xmlns:a16="http://schemas.microsoft.com/office/drawing/2014/main" xmlns="" id="{6CCE9752-797B-47AA-8312-042562499172}"/>
              </a:ext>
            </a:extLst>
          </p:cNvPr>
          <p:cNvSpPr/>
          <p:nvPr/>
        </p:nvSpPr>
        <p:spPr>
          <a:xfrm>
            <a:off x="1286289" y="3213100"/>
            <a:ext cx="10499312" cy="1549400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b="1" dirty="0" smtClean="0">
                <a:solidFill>
                  <a:schemeClr val="accent5"/>
                </a:solidFill>
              </a:rPr>
              <a:t>Введение </a:t>
            </a:r>
            <a:r>
              <a:rPr lang="ru-RU" b="1" dirty="0">
                <a:solidFill>
                  <a:schemeClr val="accent5"/>
                </a:solidFill>
              </a:rPr>
              <a:t>в должностные инструкции и трудовые договоры (при отсутствии должностных инструкций) работников </a:t>
            </a:r>
            <a:r>
              <a:rPr lang="ru-RU" b="1" dirty="0" smtClean="0">
                <a:solidFill>
                  <a:schemeClr val="accent5"/>
                </a:solidFill>
              </a:rPr>
              <a:t>учреждения (организации) </a:t>
            </a:r>
            <a:r>
              <a:rPr lang="ru-RU" b="1" dirty="0">
                <a:solidFill>
                  <a:schemeClr val="accent5"/>
                </a:solidFill>
              </a:rPr>
              <a:t>антикоррупционных положений, в том числе обязанности по предотвращению и урегулированию конфликта интересов и ответственности за несоблюдение требований по предотвращению и урегулированию конфликта интересов, а также иных обязанностей, связанных с предупреждением коррупции </a:t>
            </a:r>
            <a:endParaRPr lang="ru-RU" b="1" dirty="0">
              <a:solidFill>
                <a:schemeClr val="accent5"/>
              </a:solidFill>
              <a:cs typeface="Times New Roman" pitchFamily="18" charset="0"/>
            </a:endParaRPr>
          </a:p>
        </p:txBody>
      </p:sp>
      <p:sp>
        <p:nvSpPr>
          <p:cNvPr id="19" name="Стрелка вправо 77">
            <a:extLst>
              <a:ext uri="{FF2B5EF4-FFF2-40B4-BE49-F238E27FC236}">
                <a16:creationId xmlns:a16="http://schemas.microsoft.com/office/drawing/2014/main" xmlns="" id="{D9E3F76C-A1B9-49B7-9681-BD0C8BD0F2CF}"/>
              </a:ext>
            </a:extLst>
          </p:cNvPr>
          <p:cNvSpPr/>
          <p:nvPr/>
        </p:nvSpPr>
        <p:spPr>
          <a:xfrm>
            <a:off x="545400" y="3739429"/>
            <a:ext cx="438150" cy="286921"/>
          </a:xfrm>
          <a:prstGeom prst="right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6" name="Прямоугольник 25">
            <a:extLst>
              <a:ext uri="{FF2B5EF4-FFF2-40B4-BE49-F238E27FC236}">
                <a16:creationId xmlns:a16="http://schemas.microsoft.com/office/drawing/2014/main" xmlns="" id="{2BA0F1C9-86FD-4CB4-99C3-E95A9BC9E9C3}"/>
              </a:ext>
            </a:extLst>
          </p:cNvPr>
          <p:cNvSpPr/>
          <p:nvPr/>
        </p:nvSpPr>
        <p:spPr>
          <a:xfrm>
            <a:off x="1298989" y="5092700"/>
            <a:ext cx="10499312" cy="1112204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2000" b="1" dirty="0" smtClean="0">
                <a:solidFill>
                  <a:schemeClr val="accent5"/>
                </a:solidFill>
              </a:rPr>
              <a:t>Ознакомление работников под </a:t>
            </a:r>
            <a:r>
              <a:rPr lang="ru-RU" sz="2000" b="1" dirty="0">
                <a:solidFill>
                  <a:schemeClr val="accent5"/>
                </a:solidFill>
              </a:rPr>
              <a:t>подпись с локальными нормативными актами, регламентирующими вопросы противодействия коррупции в </a:t>
            </a:r>
            <a:r>
              <a:rPr lang="ru-RU" sz="2000" b="1" dirty="0" smtClean="0">
                <a:solidFill>
                  <a:schemeClr val="accent5"/>
                </a:solidFill>
              </a:rPr>
              <a:t>учреждении (организации), </a:t>
            </a:r>
            <a:r>
              <a:rPr lang="ru-RU" sz="2000" b="1" dirty="0">
                <a:solidFill>
                  <a:schemeClr val="accent5"/>
                </a:solidFill>
              </a:rPr>
              <a:t>при приеме на работу, а также при принятии локального нормативного </a:t>
            </a:r>
            <a:r>
              <a:rPr lang="ru-RU" sz="2000" b="1" dirty="0" smtClean="0">
                <a:solidFill>
                  <a:schemeClr val="accent5"/>
                </a:solidFill>
              </a:rPr>
              <a:t>акта</a:t>
            </a:r>
            <a:endParaRPr lang="ru-RU" sz="2000" b="1" dirty="0">
              <a:solidFill>
                <a:schemeClr val="accent5"/>
              </a:solidFill>
              <a:cs typeface="Times New Roman" pitchFamily="18" charset="0"/>
            </a:endParaRPr>
          </a:p>
        </p:txBody>
      </p:sp>
      <p:sp>
        <p:nvSpPr>
          <p:cNvPr id="28" name="Стрелка вправо 77">
            <a:extLst>
              <a:ext uri="{FF2B5EF4-FFF2-40B4-BE49-F238E27FC236}">
                <a16:creationId xmlns:a16="http://schemas.microsoft.com/office/drawing/2014/main" xmlns="" id="{C46671BE-96A0-4142-9E1A-8BDE17F469C0}"/>
              </a:ext>
            </a:extLst>
          </p:cNvPr>
          <p:cNvSpPr/>
          <p:nvPr/>
        </p:nvSpPr>
        <p:spPr>
          <a:xfrm>
            <a:off x="545400" y="5371543"/>
            <a:ext cx="438150" cy="286921"/>
          </a:xfrm>
          <a:prstGeom prst="right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289927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36"/>
          <p:cNvGrpSpPr/>
          <p:nvPr/>
        </p:nvGrpSpPr>
        <p:grpSpPr>
          <a:xfrm>
            <a:off x="0" y="5"/>
            <a:ext cx="12192000" cy="671879"/>
            <a:chOff x="0" y="0"/>
            <a:chExt cx="12192000" cy="671879"/>
          </a:xfrm>
        </p:grpSpPr>
        <p:sp>
          <p:nvSpPr>
            <p:cNvPr id="6" name="Прямоугольник 5"/>
            <p:cNvSpPr/>
            <p:nvPr/>
          </p:nvSpPr>
          <p:spPr>
            <a:xfrm>
              <a:off x="0" y="0"/>
              <a:ext cx="12192000" cy="360000"/>
            </a:xfrm>
            <a:prstGeom prst="rect">
              <a:avLst/>
            </a:prstGeom>
            <a:ln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21" name="Прямоугольник 20"/>
            <p:cNvSpPr/>
            <p:nvPr/>
          </p:nvSpPr>
          <p:spPr>
            <a:xfrm>
              <a:off x="0" y="355600"/>
              <a:ext cx="12192000" cy="108000"/>
            </a:xfrm>
            <a:prstGeom prst="rect">
              <a:avLst/>
            </a:prstGeom>
            <a:ln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22" name="Прямоугольник 21"/>
            <p:cNvSpPr/>
            <p:nvPr/>
          </p:nvSpPr>
          <p:spPr>
            <a:xfrm>
              <a:off x="5765800" y="457200"/>
              <a:ext cx="6426200" cy="108000"/>
            </a:xfrm>
            <a:prstGeom prst="rect">
              <a:avLst/>
            </a:prstGeom>
            <a:ln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23" name="Прямоугольник 22"/>
            <p:cNvSpPr/>
            <p:nvPr/>
          </p:nvSpPr>
          <p:spPr>
            <a:xfrm>
              <a:off x="6792000" y="563879"/>
              <a:ext cx="5400000" cy="108000"/>
            </a:xfrm>
            <a:prstGeom prst="rect">
              <a:avLst/>
            </a:prstGeom>
            <a:ln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</p:grpSp>
      <p:sp>
        <p:nvSpPr>
          <p:cNvPr id="14" name="Номер слайда 13"/>
          <p:cNvSpPr>
            <a:spLocks noGrp="1"/>
          </p:cNvSpPr>
          <p:nvPr>
            <p:ph type="sldNum" sz="quarter" idx="12"/>
          </p:nvPr>
        </p:nvSpPr>
        <p:spPr>
          <a:xfrm>
            <a:off x="10638972" y="-43130"/>
            <a:ext cx="1146629" cy="406400"/>
          </a:xfrm>
        </p:spPr>
        <p:txBody>
          <a:bodyPr/>
          <a:lstStyle/>
          <a:p>
            <a:fld id="{0F43F4AF-7D06-4FEB-900F-7B33DEC9A355}" type="slidenum">
              <a:rPr lang="ru-RU" sz="2800" b="1" smtClean="0">
                <a:solidFill>
                  <a:srgbClr val="FF0000"/>
                </a:solidFill>
              </a:rPr>
              <a:pPr/>
              <a:t>9</a:t>
            </a:fld>
            <a:endParaRPr lang="ru-RU" sz="2800" b="1" dirty="0">
              <a:solidFill>
                <a:srgbClr val="FF0000"/>
              </a:solidFill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774000" y="707875"/>
            <a:ext cx="11088915" cy="830981"/>
          </a:xfrm>
          <a:prstGeom prst="rect">
            <a:avLst/>
          </a:prstGeom>
          <a:noFill/>
        </p:spPr>
        <p:txBody>
          <a:bodyPr wrap="square" lIns="91428" tIns="45712" rIns="91428" bIns="45712" rtlCol="0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C00000"/>
                </a:solidFill>
              </a:rPr>
              <a:t>В связи с утверждением Антикоррупционной политики необходимо провести следующие мероприятия, указанные в Антикоррупционной политике:</a:t>
            </a:r>
            <a:endParaRPr lang="ru-RU" sz="2400" b="1" dirty="0">
              <a:solidFill>
                <a:srgbClr val="C00000"/>
              </a:solidFill>
            </a:endParaRPr>
          </a:p>
        </p:txBody>
      </p:sp>
      <p:sp>
        <p:nvSpPr>
          <p:cNvPr id="18" name="Прямоугольник 17">
            <a:extLst>
              <a:ext uri="{FF2B5EF4-FFF2-40B4-BE49-F238E27FC236}">
                <a16:creationId xmlns:a16="http://schemas.microsoft.com/office/drawing/2014/main" xmlns="" id="{6CCE9752-797B-47AA-8312-042562499172}"/>
              </a:ext>
            </a:extLst>
          </p:cNvPr>
          <p:cNvSpPr/>
          <p:nvPr/>
        </p:nvSpPr>
        <p:spPr>
          <a:xfrm>
            <a:off x="1286289" y="2082800"/>
            <a:ext cx="10499312" cy="1549400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2400" b="1" dirty="0" smtClean="0">
                <a:solidFill>
                  <a:srgbClr val="0070C0"/>
                </a:solidFill>
              </a:rPr>
              <a:t>Проведение </a:t>
            </a:r>
            <a:r>
              <a:rPr lang="ru-RU" sz="2400" b="1" dirty="0">
                <a:solidFill>
                  <a:srgbClr val="0070C0"/>
                </a:solidFill>
              </a:rPr>
              <a:t>обучающих мероприятий по вопросам противодействия коррупции, организация индивидуального консультирования работников по вопросам применения (соблюдения) антикоррупционных стандартов и процедур, исполнения </a:t>
            </a:r>
            <a:r>
              <a:rPr lang="ru-RU" sz="2400" b="1" dirty="0" smtClean="0">
                <a:solidFill>
                  <a:srgbClr val="0070C0"/>
                </a:solidFill>
              </a:rPr>
              <a:t>обязанностей</a:t>
            </a:r>
            <a:endParaRPr lang="ru-RU" sz="2400" b="1" dirty="0">
              <a:solidFill>
                <a:srgbClr val="0070C0"/>
              </a:solidFill>
            </a:endParaRPr>
          </a:p>
        </p:txBody>
      </p:sp>
      <p:sp>
        <p:nvSpPr>
          <p:cNvPr id="19" name="Стрелка вправо 77">
            <a:extLst>
              <a:ext uri="{FF2B5EF4-FFF2-40B4-BE49-F238E27FC236}">
                <a16:creationId xmlns:a16="http://schemas.microsoft.com/office/drawing/2014/main" xmlns="" id="{D9E3F76C-A1B9-49B7-9681-BD0C8BD0F2CF}"/>
              </a:ext>
            </a:extLst>
          </p:cNvPr>
          <p:cNvSpPr/>
          <p:nvPr/>
        </p:nvSpPr>
        <p:spPr>
          <a:xfrm>
            <a:off x="545400" y="2647229"/>
            <a:ext cx="438150" cy="286921"/>
          </a:xfrm>
          <a:prstGeom prst="right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6" name="Прямоугольник 25">
            <a:extLst>
              <a:ext uri="{FF2B5EF4-FFF2-40B4-BE49-F238E27FC236}">
                <a16:creationId xmlns:a16="http://schemas.microsoft.com/office/drawing/2014/main" xmlns="" id="{2BA0F1C9-86FD-4CB4-99C3-E95A9BC9E9C3}"/>
              </a:ext>
            </a:extLst>
          </p:cNvPr>
          <p:cNvSpPr/>
          <p:nvPr/>
        </p:nvSpPr>
        <p:spPr>
          <a:xfrm>
            <a:off x="1298989" y="4038600"/>
            <a:ext cx="10499312" cy="1112204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2400" b="1" dirty="0" smtClean="0">
                <a:solidFill>
                  <a:schemeClr val="accent5"/>
                </a:solidFill>
              </a:rPr>
              <a:t>Утверждение Перечня </a:t>
            </a:r>
            <a:r>
              <a:rPr lang="ru-RU" sz="2400" b="1" dirty="0">
                <a:solidFill>
                  <a:schemeClr val="accent5"/>
                </a:solidFill>
              </a:rPr>
              <a:t>должностей, замещение которых связано с коррупционным </a:t>
            </a:r>
            <a:r>
              <a:rPr lang="ru-RU" sz="2400" b="1" dirty="0" smtClean="0">
                <a:solidFill>
                  <a:schemeClr val="accent5"/>
                </a:solidFill>
              </a:rPr>
              <a:t>риском</a:t>
            </a:r>
            <a:endParaRPr lang="ru-RU" sz="2400" b="1" dirty="0">
              <a:solidFill>
                <a:schemeClr val="accent5"/>
              </a:solidFill>
              <a:cs typeface="Times New Roman" pitchFamily="18" charset="0"/>
            </a:endParaRPr>
          </a:p>
        </p:txBody>
      </p:sp>
      <p:sp>
        <p:nvSpPr>
          <p:cNvPr id="28" name="Стрелка вправо 77">
            <a:extLst>
              <a:ext uri="{FF2B5EF4-FFF2-40B4-BE49-F238E27FC236}">
                <a16:creationId xmlns:a16="http://schemas.microsoft.com/office/drawing/2014/main" xmlns="" id="{C46671BE-96A0-4142-9E1A-8BDE17F469C0}"/>
              </a:ext>
            </a:extLst>
          </p:cNvPr>
          <p:cNvSpPr/>
          <p:nvPr/>
        </p:nvSpPr>
        <p:spPr>
          <a:xfrm>
            <a:off x="545400" y="4330143"/>
            <a:ext cx="438150" cy="286921"/>
          </a:xfrm>
          <a:prstGeom prst="right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30" name="Прямоугольник 29">
            <a:extLst>
              <a:ext uri="{FF2B5EF4-FFF2-40B4-BE49-F238E27FC236}">
                <a16:creationId xmlns:a16="http://schemas.microsoft.com/office/drawing/2014/main" xmlns="" id="{2BA0F1C9-86FD-4CB4-99C3-E95A9BC9E9C3}"/>
              </a:ext>
            </a:extLst>
          </p:cNvPr>
          <p:cNvSpPr/>
          <p:nvPr/>
        </p:nvSpPr>
        <p:spPr>
          <a:xfrm>
            <a:off x="1286289" y="5473700"/>
            <a:ext cx="10499312" cy="1092200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2400" b="1" dirty="0" smtClean="0">
                <a:solidFill>
                  <a:srgbClr val="0070C0"/>
                </a:solidFill>
              </a:rPr>
              <a:t>Размещение </a:t>
            </a:r>
            <a:r>
              <a:rPr lang="ru-RU" sz="2400" b="1" dirty="0">
                <a:solidFill>
                  <a:srgbClr val="0070C0"/>
                </a:solidFill>
              </a:rPr>
              <a:t>на официальном сайте </a:t>
            </a:r>
            <a:r>
              <a:rPr lang="ru-RU" sz="2400" b="1" dirty="0" smtClean="0">
                <a:solidFill>
                  <a:srgbClr val="0070C0"/>
                </a:solidFill>
              </a:rPr>
              <a:t>учреждения (организации) </a:t>
            </a:r>
            <a:r>
              <a:rPr lang="ru-RU" sz="2400" b="1" dirty="0">
                <a:solidFill>
                  <a:srgbClr val="0070C0"/>
                </a:solidFill>
              </a:rPr>
              <a:t>(при наличии) информации о мерах по противодействию коррупции, принимаемых в </a:t>
            </a:r>
            <a:r>
              <a:rPr lang="ru-RU" sz="2400" b="1" dirty="0" smtClean="0">
                <a:solidFill>
                  <a:srgbClr val="0070C0"/>
                </a:solidFill>
              </a:rPr>
              <a:t>учреждении (организации)</a:t>
            </a:r>
            <a:endParaRPr lang="ru-RU" sz="2400" b="1" dirty="0">
              <a:solidFill>
                <a:srgbClr val="0070C0"/>
              </a:solidFill>
              <a:cs typeface="Times New Roman" pitchFamily="18" charset="0"/>
            </a:endParaRPr>
          </a:p>
        </p:txBody>
      </p:sp>
      <p:sp>
        <p:nvSpPr>
          <p:cNvPr id="31" name="Стрелка вправо 77">
            <a:extLst>
              <a:ext uri="{FF2B5EF4-FFF2-40B4-BE49-F238E27FC236}">
                <a16:creationId xmlns:a16="http://schemas.microsoft.com/office/drawing/2014/main" xmlns="" id="{C46671BE-96A0-4142-9E1A-8BDE17F469C0}"/>
              </a:ext>
            </a:extLst>
          </p:cNvPr>
          <p:cNvSpPr/>
          <p:nvPr/>
        </p:nvSpPr>
        <p:spPr>
          <a:xfrm>
            <a:off x="570800" y="5816043"/>
            <a:ext cx="438150" cy="286921"/>
          </a:xfrm>
          <a:prstGeom prst="right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142722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10626</TotalTime>
  <Words>2297</Words>
  <Application>Microsoft Office PowerPoint</Application>
  <PresentationFormat>Произвольный</PresentationFormat>
  <Paragraphs>285</Paragraphs>
  <Slides>32</Slides>
  <Notes>32</Notes>
  <HiddenSlides>0</HiddenSlides>
  <MMClips>0</MMClips>
  <ScaleCrop>false</ScaleCrop>
  <HeadingPairs>
    <vt:vector size="4" baseType="variant">
      <vt:variant>
        <vt:lpstr>Тема</vt:lpstr>
      </vt:variant>
      <vt:variant>
        <vt:i4>2</vt:i4>
      </vt:variant>
      <vt:variant>
        <vt:lpstr>Заголовки слайдов</vt:lpstr>
      </vt:variant>
      <vt:variant>
        <vt:i4>32</vt:i4>
      </vt:variant>
    </vt:vector>
  </HeadingPairs>
  <TitlesOfParts>
    <vt:vector size="34" baseType="lpstr">
      <vt:lpstr>Тема Office</vt:lpstr>
      <vt:lpstr>1_Тема Office</vt:lpstr>
      <vt:lpstr>     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Комиссия учреждения (организации) по соблюдению требований к служебному поведению работников и урегулированию конфликта интересов</vt:lpstr>
      <vt:lpstr>Презентация PowerPoint</vt:lpstr>
      <vt:lpstr>Порядок прохождения документов, поступивших в комиссию по конфликту интересов</vt:lpstr>
      <vt:lpstr>Презентация PowerPoint</vt:lpstr>
      <vt:lpstr>Презентация PowerPoint</vt:lpstr>
      <vt:lpstr>Презентация PowerPoint</vt:lpstr>
      <vt:lpstr>Презентация PowerPoint</vt:lpstr>
      <vt:lpstr>Утверждение формы декларации о конфликте интересов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 презентации как всегда очень интересная и крайне актуальная</dc:title>
  <dc:creator>Никита</dc:creator>
  <cp:lastModifiedBy>goncharova_iy</cp:lastModifiedBy>
  <cp:revision>1061</cp:revision>
  <cp:lastPrinted>2019-11-28T21:35:27Z</cp:lastPrinted>
  <dcterms:created xsi:type="dcterms:W3CDTF">2015-10-24T19:54:13Z</dcterms:created>
  <dcterms:modified xsi:type="dcterms:W3CDTF">2025-08-07T10:52:31Z</dcterms:modified>
</cp:coreProperties>
</file>